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6"/>
  </p:notesMasterIdLst>
  <p:sldIdLst>
    <p:sldId id="256" r:id="rId2"/>
    <p:sldId id="382" r:id="rId3"/>
    <p:sldId id="314" r:id="rId4"/>
    <p:sldId id="383" r:id="rId5"/>
    <p:sldId id="384" r:id="rId6"/>
    <p:sldId id="315" r:id="rId7"/>
    <p:sldId id="316" r:id="rId8"/>
    <p:sldId id="317" r:id="rId9"/>
    <p:sldId id="318" r:id="rId10"/>
    <p:sldId id="344" r:id="rId11"/>
    <p:sldId id="345" r:id="rId12"/>
    <p:sldId id="378" r:id="rId13"/>
    <p:sldId id="380" r:id="rId14"/>
    <p:sldId id="379" r:id="rId15"/>
    <p:sldId id="350" r:id="rId16"/>
    <p:sldId id="358" r:id="rId17"/>
    <p:sldId id="329" r:id="rId18"/>
    <p:sldId id="357" r:id="rId19"/>
    <p:sldId id="359" r:id="rId20"/>
    <p:sldId id="360" r:id="rId21"/>
    <p:sldId id="361" r:id="rId22"/>
    <p:sldId id="330" r:id="rId23"/>
    <p:sldId id="374" r:id="rId24"/>
    <p:sldId id="375" r:id="rId25"/>
    <p:sldId id="376" r:id="rId26"/>
    <p:sldId id="377" r:id="rId27"/>
    <p:sldId id="370" r:id="rId28"/>
    <p:sldId id="371" r:id="rId29"/>
    <p:sldId id="372" r:id="rId30"/>
    <p:sldId id="373" r:id="rId31"/>
    <p:sldId id="381" r:id="rId32"/>
    <p:sldId id="336" r:id="rId33"/>
    <p:sldId id="342" r:id="rId34"/>
    <p:sldId id="343" r:id="rId3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3">
          <p15:clr>
            <a:srgbClr val="A4A3A4"/>
          </p15:clr>
        </p15:guide>
        <p15:guide id="2" pos="29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00FF"/>
    <a:srgbClr val="CCFFFF"/>
    <a:srgbClr val="CCFF99"/>
    <a:srgbClr val="99FF99"/>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6" autoAdjust="0"/>
    <p:restoredTop sz="94660" autoAdjust="0"/>
  </p:normalViewPr>
  <p:slideViewPr>
    <p:cSldViewPr snapToGrid="0">
      <p:cViewPr varScale="1">
        <p:scale>
          <a:sx n="111" d="100"/>
          <a:sy n="111" d="100"/>
        </p:scale>
        <p:origin x="461" y="77"/>
      </p:cViewPr>
      <p:guideLst>
        <p:guide orient="horz" pos="1623"/>
        <p:guide pos="29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Tx/>
              <a:buNone/>
              <a:defRPr sz="1200">
                <a:latin typeface="Arial"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Tx/>
              <a:buNone/>
              <a:defRPr sz="1200">
                <a:latin typeface="Arial" pitchFamily="34" charset="0"/>
              </a:defRPr>
            </a:lvl1pPr>
          </a:lstStyle>
          <a:p>
            <a:pPr>
              <a:defRPr/>
            </a:pPr>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Tx/>
              <a:buNone/>
              <a:defRPr sz="1200">
                <a:latin typeface="Arial"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Arial" pitchFamily="34" charset="0"/>
              </a:defRPr>
            </a:lvl1pPr>
          </a:lstStyle>
          <a:p>
            <a:pPr>
              <a:defRPr/>
            </a:pPr>
            <a:fld id="{E1272937-430E-4202-BF8C-D4CE49DF34CE}" type="slidenum">
              <a:rPr lang="zh-CN" altLang="en-US"/>
              <a:pPr>
                <a:defRPr/>
              </a:pPr>
              <a:t>‹#›</a:t>
            </a:fld>
            <a:endParaRPr lang="zh-CN" altLang="en-US"/>
          </a:p>
        </p:txBody>
      </p:sp>
    </p:spTree>
    <p:extLst>
      <p:ext uri="{BB962C8B-B14F-4D97-AF65-F5344CB8AC3E}">
        <p14:creationId xmlns:p14="http://schemas.microsoft.com/office/powerpoint/2010/main" val="53419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6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90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70184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Lst>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9pPr>
    </p:titleStyle>
    <p:bodyStyle>
      <a:lvl1pPr marL="342900" indent="-342900" algn="l" rtl="0" eaLnBrk="0" fontAlgn="base" hangingPunct="0">
        <a:spcBef>
          <a:spcPct val="20000"/>
        </a:spcBef>
        <a:spcAft>
          <a:spcPct val="0"/>
        </a:spcAft>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95275" y="2371725"/>
            <a:ext cx="7286625" cy="2090738"/>
          </a:xfrm>
          <a:prstGeom prst="roundRect">
            <a:avLst/>
          </a:prstGeom>
          <a:solidFill>
            <a:srgbClr val="FFFFFF">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1027" name="副标题 2"/>
          <p:cNvSpPr txBox="1">
            <a:spLocks noChangeArrowheads="1"/>
          </p:cNvSpPr>
          <p:nvPr/>
        </p:nvSpPr>
        <p:spPr bwMode="auto">
          <a:xfrm>
            <a:off x="1063625" y="4024313"/>
            <a:ext cx="5381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en-US" altLang="zh-CN" sz="2000" b="1">
                <a:latin typeface="+mn-lt"/>
                <a:ea typeface="+mn-ea"/>
                <a:cs typeface="+mn-ea"/>
                <a:sym typeface="+mn-lt"/>
              </a:rPr>
              <a:t>R·</a:t>
            </a:r>
            <a:r>
              <a:rPr lang="zh-CN" altLang="en-US" sz="2000" b="1">
                <a:latin typeface="+mn-lt"/>
                <a:ea typeface="+mn-ea"/>
                <a:cs typeface="+mn-ea"/>
                <a:sym typeface="+mn-lt"/>
              </a:rPr>
              <a:t>七年级下册</a:t>
            </a:r>
          </a:p>
        </p:txBody>
      </p:sp>
      <p:sp>
        <p:nvSpPr>
          <p:cNvPr id="1028" name="标题 1"/>
          <p:cNvSpPr txBox="1">
            <a:spLocks noChangeArrowheads="1"/>
          </p:cNvSpPr>
          <p:nvPr/>
        </p:nvSpPr>
        <p:spPr bwMode="auto">
          <a:xfrm>
            <a:off x="295275" y="2397125"/>
            <a:ext cx="75374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buFont typeface="Arial" pitchFamily="34" charset="0"/>
              <a:buNone/>
            </a:pPr>
            <a:r>
              <a:rPr lang="en-US" altLang="zh-CN" sz="4000" b="1" dirty="0">
                <a:solidFill>
                  <a:srgbClr val="0000FF"/>
                </a:solidFill>
                <a:latin typeface="+mn-lt"/>
                <a:ea typeface="+mn-ea"/>
                <a:cs typeface="+mn-ea"/>
                <a:sym typeface="+mn-lt"/>
              </a:rPr>
              <a:t>2 </a:t>
            </a:r>
            <a:r>
              <a:rPr lang="zh-CN" altLang="en-US" sz="4000" b="1" dirty="0">
                <a:solidFill>
                  <a:srgbClr val="0000FF"/>
                </a:solidFill>
                <a:latin typeface="+mn-lt"/>
                <a:ea typeface="+mn-ea"/>
                <a:cs typeface="+mn-ea"/>
                <a:sym typeface="+mn-lt"/>
              </a:rPr>
              <a:t>说和做</a:t>
            </a:r>
            <a:endParaRPr lang="en-US" altLang="zh-CN" sz="4000" b="1" dirty="0">
              <a:solidFill>
                <a:srgbClr val="0000FF"/>
              </a:solidFill>
              <a:latin typeface="+mn-lt"/>
              <a:ea typeface="+mn-ea"/>
              <a:cs typeface="+mn-ea"/>
              <a:sym typeface="+mn-lt"/>
            </a:endParaRPr>
          </a:p>
          <a:p>
            <a:pPr algn="ctr" eaLnBrk="1" hangingPunct="1">
              <a:lnSpc>
                <a:spcPct val="130000"/>
              </a:lnSpc>
              <a:buFont typeface="Arial" pitchFamily="34" charset="0"/>
              <a:buNone/>
            </a:pPr>
            <a:r>
              <a:rPr lang="en-US" altLang="zh-CN" sz="4000" b="1" dirty="0">
                <a:solidFill>
                  <a:srgbClr val="0000FF"/>
                </a:solidFill>
                <a:latin typeface="+mn-lt"/>
                <a:ea typeface="+mn-ea"/>
                <a:cs typeface="+mn-ea"/>
                <a:sym typeface="+mn-lt"/>
              </a:rPr>
              <a:t>——</a:t>
            </a:r>
            <a:r>
              <a:rPr lang="zh-CN" altLang="en-US" sz="4000" b="1" dirty="0">
                <a:solidFill>
                  <a:srgbClr val="0000FF"/>
                </a:solidFill>
                <a:latin typeface="+mn-lt"/>
                <a:ea typeface="+mn-ea"/>
                <a:cs typeface="+mn-ea"/>
                <a:sym typeface="+mn-lt"/>
              </a:rPr>
              <a:t>记闻一多先生言行片段</a:t>
            </a:r>
          </a:p>
        </p:txBody>
      </p:sp>
      <p:cxnSp>
        <p:nvCxnSpPr>
          <p:cNvPr id="10" name="直接连接符 9"/>
          <p:cNvCxnSpPr/>
          <p:nvPr/>
        </p:nvCxnSpPr>
        <p:spPr>
          <a:xfrm>
            <a:off x="363538" y="3976688"/>
            <a:ext cx="705643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758711" y="793243"/>
            <a:ext cx="79311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3200" b="1" dirty="0">
                <a:latin typeface="+mn-lt"/>
                <a:ea typeface="+mn-ea"/>
                <a:cs typeface="+mn-ea"/>
                <a:sym typeface="+mn-lt"/>
              </a:rPr>
              <a:t>    </a:t>
            </a:r>
            <a:r>
              <a:rPr lang="zh-CN" altLang="en-US" sz="3200" b="1" dirty="0">
                <a:solidFill>
                  <a:srgbClr val="FF0000"/>
                </a:solidFill>
                <a:latin typeface="+mn-lt"/>
                <a:ea typeface="+mn-ea"/>
                <a:cs typeface="+mn-ea"/>
                <a:sym typeface="+mn-lt"/>
              </a:rPr>
              <a:t>弥</a:t>
            </a:r>
            <a:r>
              <a:rPr lang="zh-CN" altLang="en-US" sz="3200" b="1" dirty="0">
                <a:latin typeface="+mn-lt"/>
                <a:ea typeface="+mn-ea"/>
                <a:cs typeface="+mn-ea"/>
                <a:sym typeface="+mn-lt"/>
              </a:rPr>
              <a:t>高（    ）    </a:t>
            </a:r>
            <a:r>
              <a:rPr lang="zh-CN" altLang="en-US" sz="3200" b="1" dirty="0">
                <a:solidFill>
                  <a:srgbClr val="FF0000"/>
                </a:solidFill>
                <a:latin typeface="+mn-lt"/>
                <a:ea typeface="+mn-ea"/>
                <a:cs typeface="+mn-ea"/>
                <a:sym typeface="+mn-lt"/>
              </a:rPr>
              <a:t>锲</a:t>
            </a:r>
            <a:r>
              <a:rPr lang="zh-CN" altLang="en-US" sz="3200" b="1" dirty="0">
                <a:latin typeface="+mn-lt"/>
                <a:ea typeface="+mn-ea"/>
                <a:cs typeface="+mn-ea"/>
                <a:sym typeface="+mn-lt"/>
              </a:rPr>
              <a:t>而不舍（    ）</a:t>
            </a:r>
            <a:endParaRPr lang="en-US" altLang="zh-CN" sz="3200" b="1" dirty="0">
              <a:latin typeface="+mn-lt"/>
              <a:ea typeface="+mn-ea"/>
              <a:cs typeface="+mn-ea"/>
              <a:sym typeface="+mn-lt"/>
            </a:endParaRPr>
          </a:p>
          <a:p>
            <a:pPr eaLnBrk="1" hangingPunct="1">
              <a:lnSpc>
                <a:spcPct val="150000"/>
              </a:lnSpc>
            </a:pPr>
            <a:r>
              <a:rPr lang="zh-CN" altLang="en-US" sz="3200" b="1" dirty="0">
                <a:latin typeface="+mn-lt"/>
                <a:ea typeface="+mn-ea"/>
                <a:cs typeface="+mn-ea"/>
                <a:sym typeface="+mn-lt"/>
              </a:rPr>
              <a:t>目不</a:t>
            </a:r>
            <a:r>
              <a:rPr lang="zh-CN" altLang="en-US" sz="3200" b="1" dirty="0">
                <a:solidFill>
                  <a:srgbClr val="FF0000"/>
                </a:solidFill>
                <a:latin typeface="+mn-lt"/>
                <a:ea typeface="+mn-ea"/>
                <a:cs typeface="+mn-ea"/>
                <a:sym typeface="+mn-lt"/>
              </a:rPr>
              <a:t>窥</a:t>
            </a:r>
            <a:r>
              <a:rPr lang="zh-CN" altLang="en-US" sz="3200" b="1" dirty="0">
                <a:latin typeface="+mn-lt"/>
                <a:ea typeface="+mn-ea"/>
                <a:cs typeface="+mn-ea"/>
                <a:sym typeface="+mn-lt"/>
              </a:rPr>
              <a:t>园（    ）    </a:t>
            </a:r>
            <a:r>
              <a:rPr lang="zh-CN" altLang="en-US" sz="3200" b="1" dirty="0">
                <a:solidFill>
                  <a:srgbClr val="FF0000"/>
                </a:solidFill>
                <a:latin typeface="+mn-lt"/>
                <a:ea typeface="+mn-ea"/>
                <a:cs typeface="+mn-ea"/>
                <a:sym typeface="+mn-lt"/>
              </a:rPr>
              <a:t>兀</a:t>
            </a:r>
            <a:r>
              <a:rPr lang="zh-CN" altLang="en-US" sz="3200" b="1" dirty="0">
                <a:latin typeface="+mn-lt"/>
                <a:ea typeface="+mn-ea"/>
                <a:cs typeface="+mn-ea"/>
                <a:sym typeface="+mn-lt"/>
              </a:rPr>
              <a:t>兀穷年（    ）</a:t>
            </a:r>
            <a:endParaRPr lang="en-US" altLang="zh-CN" sz="3200" b="1" dirty="0">
              <a:latin typeface="+mn-lt"/>
              <a:ea typeface="+mn-ea"/>
              <a:cs typeface="+mn-ea"/>
              <a:sym typeface="+mn-lt"/>
            </a:endParaRPr>
          </a:p>
          <a:p>
            <a:pPr eaLnBrk="1" hangingPunct="1">
              <a:lnSpc>
                <a:spcPct val="150000"/>
              </a:lnSpc>
            </a:pPr>
            <a:r>
              <a:rPr lang="zh-CN" altLang="en-US" sz="3200" b="1" dirty="0">
                <a:solidFill>
                  <a:srgbClr val="FF0000"/>
                </a:solidFill>
                <a:latin typeface="+mn-lt"/>
                <a:ea typeface="+mn-ea"/>
                <a:cs typeface="+mn-ea"/>
                <a:sym typeface="+mn-lt"/>
              </a:rPr>
              <a:t>沥</a:t>
            </a:r>
            <a:r>
              <a:rPr lang="zh-CN" altLang="en-US" sz="3200" b="1" dirty="0">
                <a:latin typeface="+mn-lt"/>
                <a:ea typeface="+mn-ea"/>
                <a:cs typeface="+mn-ea"/>
                <a:sym typeface="+mn-lt"/>
              </a:rPr>
              <a:t>尽心血（    ）    群蚁排</a:t>
            </a:r>
            <a:r>
              <a:rPr lang="zh-CN" altLang="en-US" sz="3200" b="1" dirty="0">
                <a:solidFill>
                  <a:srgbClr val="FF0000"/>
                </a:solidFill>
                <a:latin typeface="+mn-lt"/>
                <a:ea typeface="+mn-ea"/>
                <a:cs typeface="+mn-ea"/>
                <a:sym typeface="+mn-lt"/>
              </a:rPr>
              <a:t>衙</a:t>
            </a:r>
            <a:r>
              <a:rPr lang="zh-CN" altLang="en-US" sz="3200" b="1" dirty="0">
                <a:latin typeface="+mn-lt"/>
                <a:ea typeface="+mn-ea"/>
                <a:cs typeface="+mn-ea"/>
                <a:sym typeface="+mn-lt"/>
              </a:rPr>
              <a:t>（    ）</a:t>
            </a:r>
            <a:endParaRPr lang="en-US" altLang="zh-CN" sz="3200" b="1" dirty="0">
              <a:latin typeface="+mn-lt"/>
              <a:ea typeface="+mn-ea"/>
              <a:cs typeface="+mn-ea"/>
              <a:sym typeface="+mn-lt"/>
            </a:endParaRPr>
          </a:p>
          <a:p>
            <a:pPr eaLnBrk="1" hangingPunct="1">
              <a:lnSpc>
                <a:spcPct val="150000"/>
              </a:lnSpc>
            </a:pPr>
            <a:r>
              <a:rPr lang="zh-CN" altLang="en-US" sz="3200" b="1" dirty="0">
                <a:latin typeface="+mn-lt"/>
                <a:ea typeface="+mn-ea"/>
                <a:cs typeface="+mn-ea"/>
                <a:sym typeface="+mn-lt"/>
              </a:rPr>
              <a:t>    </a:t>
            </a:r>
            <a:r>
              <a:rPr lang="zh-CN" altLang="en-US" sz="3200" b="1" dirty="0">
                <a:solidFill>
                  <a:srgbClr val="FF0000"/>
                </a:solidFill>
                <a:latin typeface="+mn-lt"/>
                <a:ea typeface="+mn-ea"/>
                <a:cs typeface="+mn-ea"/>
                <a:sym typeface="+mn-lt"/>
              </a:rPr>
              <a:t>校</a:t>
            </a:r>
            <a:r>
              <a:rPr lang="zh-CN" altLang="en-US" sz="3200" b="1" dirty="0">
                <a:latin typeface="+mn-lt"/>
                <a:ea typeface="+mn-ea"/>
                <a:cs typeface="+mn-ea"/>
                <a:sym typeface="+mn-lt"/>
              </a:rPr>
              <a:t>补（    ）    心会神</a:t>
            </a:r>
            <a:r>
              <a:rPr lang="zh-CN" altLang="en-US" sz="3200" b="1" dirty="0">
                <a:solidFill>
                  <a:srgbClr val="FF0000"/>
                </a:solidFill>
                <a:latin typeface="+mn-lt"/>
                <a:ea typeface="+mn-ea"/>
                <a:cs typeface="+mn-ea"/>
                <a:sym typeface="+mn-lt"/>
              </a:rPr>
              <a:t>凝</a:t>
            </a:r>
            <a:r>
              <a:rPr lang="zh-CN" altLang="en-US" sz="3200" b="1" dirty="0">
                <a:latin typeface="+mn-lt"/>
                <a:ea typeface="+mn-ea"/>
                <a:cs typeface="+mn-ea"/>
                <a:sym typeface="+mn-lt"/>
              </a:rPr>
              <a:t>（    ）</a:t>
            </a:r>
            <a:endParaRPr lang="en-US" altLang="zh-CN" sz="3200" b="1" dirty="0">
              <a:latin typeface="+mn-lt"/>
              <a:ea typeface="+mn-ea"/>
              <a:cs typeface="+mn-ea"/>
              <a:sym typeface="+mn-lt"/>
            </a:endParaRPr>
          </a:p>
          <a:p>
            <a:pPr eaLnBrk="1" hangingPunct="1">
              <a:lnSpc>
                <a:spcPct val="150000"/>
              </a:lnSpc>
            </a:pPr>
            <a:r>
              <a:rPr lang="zh-CN" altLang="en-US" sz="3200" b="1" dirty="0">
                <a:solidFill>
                  <a:srgbClr val="FF0000"/>
                </a:solidFill>
                <a:latin typeface="+mn-lt"/>
                <a:ea typeface="+mn-ea"/>
                <a:cs typeface="+mn-ea"/>
                <a:sym typeface="+mn-lt"/>
              </a:rPr>
              <a:t>迥</a:t>
            </a:r>
            <a:r>
              <a:rPr lang="zh-CN" altLang="en-US" sz="3200" b="1" dirty="0">
                <a:latin typeface="+mn-lt"/>
                <a:ea typeface="+mn-ea"/>
                <a:cs typeface="+mn-ea"/>
                <a:sym typeface="+mn-lt"/>
              </a:rPr>
              <a:t>乎不同（    ）    气冲</a:t>
            </a:r>
            <a:r>
              <a:rPr lang="zh-CN" altLang="en-US" sz="3200" b="1" dirty="0">
                <a:solidFill>
                  <a:srgbClr val="FF0000"/>
                </a:solidFill>
                <a:latin typeface="+mn-lt"/>
                <a:ea typeface="+mn-ea"/>
                <a:cs typeface="+mn-ea"/>
                <a:sym typeface="+mn-lt"/>
              </a:rPr>
              <a:t>斗</a:t>
            </a:r>
            <a:r>
              <a:rPr lang="zh-CN" altLang="en-US" sz="3200" b="1" dirty="0">
                <a:latin typeface="+mn-lt"/>
                <a:ea typeface="+mn-ea"/>
                <a:cs typeface="+mn-ea"/>
                <a:sym typeface="+mn-lt"/>
              </a:rPr>
              <a:t>牛（    ）</a:t>
            </a:r>
          </a:p>
        </p:txBody>
      </p:sp>
      <p:grpSp>
        <p:nvGrpSpPr>
          <p:cNvPr id="7171" name="组合 3"/>
          <p:cNvGrpSpPr>
            <a:grpSpLocks/>
          </p:cNvGrpSpPr>
          <p:nvPr/>
        </p:nvGrpSpPr>
        <p:grpSpPr bwMode="auto">
          <a:xfrm>
            <a:off x="339725" y="239713"/>
            <a:ext cx="2062163" cy="544512"/>
            <a:chOff x="1438698" y="982657"/>
            <a:chExt cx="2498303" cy="616461"/>
          </a:xfrm>
        </p:grpSpPr>
        <p:pic>
          <p:nvPicPr>
            <p:cNvPr id="7182"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字词注音</a:t>
              </a:r>
            </a:p>
          </p:txBody>
        </p:sp>
      </p:grpSp>
      <p:sp>
        <p:nvSpPr>
          <p:cNvPr id="5" name="矩形 4"/>
          <p:cNvSpPr/>
          <p:nvPr/>
        </p:nvSpPr>
        <p:spPr>
          <a:xfrm>
            <a:off x="2730500" y="931863"/>
            <a:ext cx="708848"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mí</a:t>
            </a:r>
            <a:endParaRPr lang="zh-CN" altLang="en-US" dirty="0">
              <a:solidFill>
                <a:srgbClr val="0000FF"/>
              </a:solidFill>
              <a:latin typeface="+mn-lt"/>
              <a:ea typeface="+mn-ea"/>
              <a:cs typeface="+mn-ea"/>
              <a:sym typeface="+mn-lt"/>
            </a:endParaRPr>
          </a:p>
        </p:txBody>
      </p:sp>
      <p:sp>
        <p:nvSpPr>
          <p:cNvPr id="7" name="矩形 6"/>
          <p:cNvSpPr/>
          <p:nvPr/>
        </p:nvSpPr>
        <p:spPr>
          <a:xfrm>
            <a:off x="6066363" y="939800"/>
            <a:ext cx="817853"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qiè</a:t>
            </a:r>
            <a:endParaRPr lang="zh-CN" altLang="en-US" dirty="0">
              <a:solidFill>
                <a:srgbClr val="0000FF"/>
              </a:solidFill>
              <a:latin typeface="+mn-lt"/>
              <a:ea typeface="+mn-ea"/>
              <a:cs typeface="+mn-ea"/>
              <a:sym typeface="+mn-lt"/>
            </a:endParaRPr>
          </a:p>
        </p:txBody>
      </p:sp>
      <p:sp>
        <p:nvSpPr>
          <p:cNvPr id="11" name="矩形 10"/>
          <p:cNvSpPr/>
          <p:nvPr/>
        </p:nvSpPr>
        <p:spPr>
          <a:xfrm>
            <a:off x="6185425" y="1708150"/>
            <a:ext cx="800219"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wù</a:t>
            </a:r>
            <a:endParaRPr lang="zh-CN" altLang="en-US" dirty="0">
              <a:solidFill>
                <a:srgbClr val="0000FF"/>
              </a:solidFill>
              <a:latin typeface="+mn-lt"/>
              <a:ea typeface="+mn-ea"/>
              <a:cs typeface="+mn-ea"/>
              <a:sym typeface="+mn-lt"/>
            </a:endParaRPr>
          </a:p>
        </p:txBody>
      </p:sp>
      <p:sp>
        <p:nvSpPr>
          <p:cNvPr id="13" name="矩形 12"/>
          <p:cNvSpPr/>
          <p:nvPr/>
        </p:nvSpPr>
        <p:spPr>
          <a:xfrm>
            <a:off x="2608263" y="1670050"/>
            <a:ext cx="817853"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kuī</a:t>
            </a:r>
            <a:endParaRPr lang="zh-CN" altLang="en-US" dirty="0">
              <a:solidFill>
                <a:srgbClr val="0000FF"/>
              </a:solidFill>
              <a:latin typeface="+mn-lt"/>
              <a:ea typeface="+mn-ea"/>
              <a:cs typeface="+mn-ea"/>
              <a:sym typeface="+mn-lt"/>
            </a:endParaRPr>
          </a:p>
        </p:txBody>
      </p:sp>
      <p:sp>
        <p:nvSpPr>
          <p:cNvPr id="15" name="矩形 14"/>
          <p:cNvSpPr/>
          <p:nvPr/>
        </p:nvSpPr>
        <p:spPr>
          <a:xfrm>
            <a:off x="2711450" y="2393950"/>
            <a:ext cx="428322"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lì</a:t>
            </a:r>
            <a:endParaRPr lang="zh-CN" altLang="en-US" dirty="0">
              <a:solidFill>
                <a:srgbClr val="0000FF"/>
              </a:solidFill>
              <a:latin typeface="+mn-lt"/>
              <a:ea typeface="+mn-ea"/>
              <a:cs typeface="+mn-ea"/>
              <a:sym typeface="+mn-lt"/>
            </a:endParaRPr>
          </a:p>
        </p:txBody>
      </p:sp>
      <p:sp>
        <p:nvSpPr>
          <p:cNvPr id="20" name="矩形 19"/>
          <p:cNvSpPr/>
          <p:nvPr/>
        </p:nvSpPr>
        <p:spPr>
          <a:xfrm>
            <a:off x="6201300" y="2390775"/>
            <a:ext cx="657359"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yá</a:t>
            </a:r>
            <a:endParaRPr lang="zh-CN" altLang="en-US" dirty="0">
              <a:solidFill>
                <a:srgbClr val="0000FF"/>
              </a:solidFill>
              <a:latin typeface="+mn-lt"/>
              <a:ea typeface="+mn-ea"/>
              <a:cs typeface="+mn-ea"/>
              <a:sym typeface="+mn-lt"/>
            </a:endParaRPr>
          </a:p>
        </p:txBody>
      </p:sp>
      <p:sp>
        <p:nvSpPr>
          <p:cNvPr id="24" name="矩形 23"/>
          <p:cNvSpPr/>
          <p:nvPr/>
        </p:nvSpPr>
        <p:spPr>
          <a:xfrm>
            <a:off x="2505075" y="3128963"/>
            <a:ext cx="936475"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jiào</a:t>
            </a:r>
            <a:endParaRPr lang="zh-CN" altLang="en-US" sz="3200" dirty="0">
              <a:solidFill>
                <a:srgbClr val="0000FF"/>
              </a:solidFill>
              <a:latin typeface="+mn-lt"/>
              <a:ea typeface="+mn-ea"/>
              <a:cs typeface="+mn-ea"/>
              <a:sym typeface="+mn-lt"/>
            </a:endParaRPr>
          </a:p>
        </p:txBody>
      </p:sp>
      <p:sp>
        <p:nvSpPr>
          <p:cNvPr id="17" name="矩形 16"/>
          <p:cNvSpPr/>
          <p:nvPr/>
        </p:nvSpPr>
        <p:spPr>
          <a:xfrm>
            <a:off x="6006038" y="3128963"/>
            <a:ext cx="1111202"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nínɡ</a:t>
            </a:r>
            <a:endParaRPr lang="zh-CN" altLang="en-US" sz="3200" dirty="0">
              <a:solidFill>
                <a:srgbClr val="0000FF"/>
              </a:solidFill>
              <a:latin typeface="+mn-lt"/>
              <a:ea typeface="+mn-ea"/>
              <a:cs typeface="+mn-ea"/>
              <a:sym typeface="+mn-lt"/>
            </a:endParaRPr>
          </a:p>
        </p:txBody>
      </p:sp>
      <p:sp>
        <p:nvSpPr>
          <p:cNvPr id="18" name="矩形 17"/>
          <p:cNvSpPr/>
          <p:nvPr/>
        </p:nvSpPr>
        <p:spPr>
          <a:xfrm>
            <a:off x="2366963" y="3886200"/>
            <a:ext cx="1237839"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jiǒnɡ</a:t>
            </a:r>
            <a:endParaRPr lang="zh-CN" altLang="en-US" sz="3200" dirty="0">
              <a:solidFill>
                <a:srgbClr val="0000FF"/>
              </a:solidFill>
              <a:latin typeface="+mn-lt"/>
              <a:ea typeface="+mn-ea"/>
              <a:cs typeface="+mn-ea"/>
              <a:sym typeface="+mn-lt"/>
            </a:endParaRPr>
          </a:p>
        </p:txBody>
      </p:sp>
      <p:sp>
        <p:nvSpPr>
          <p:cNvPr id="23" name="矩形 22"/>
          <p:cNvSpPr/>
          <p:nvPr/>
        </p:nvSpPr>
        <p:spPr>
          <a:xfrm>
            <a:off x="6082238" y="3883025"/>
            <a:ext cx="992579" cy="584775"/>
          </a:xfrm>
          <a:prstGeom prst="rect">
            <a:avLst/>
          </a:prstGeom>
        </p:spPr>
        <p:txBody>
          <a:bodyPr wrap="none">
            <a:spAutoFit/>
          </a:bodyPr>
          <a:lstStyle/>
          <a:p>
            <a:pPr>
              <a:defRPr/>
            </a:pPr>
            <a:r>
              <a:rPr lang="en-US" altLang="zh-CN" sz="3200" b="1" dirty="0" err="1">
                <a:solidFill>
                  <a:srgbClr val="0000FF"/>
                </a:solidFill>
                <a:latin typeface="+mn-lt"/>
                <a:ea typeface="+mn-ea"/>
                <a:cs typeface="+mn-ea"/>
                <a:sym typeface="+mn-lt"/>
              </a:rPr>
              <a:t>dǒu</a:t>
            </a:r>
            <a:endParaRPr lang="zh-CN" altLang="en-US" sz="3200" dirty="0">
              <a:solidFill>
                <a:srgbClr val="0000FF"/>
              </a:solidFill>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P spid="15" grpId="0"/>
      <p:bldP spid="20" grpId="0"/>
      <p:bldP spid="24" grpId="0"/>
      <p:bldP spid="17" grpId="0"/>
      <p:bldP spid="18"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41300" y="1035050"/>
            <a:ext cx="6719888"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0000"/>
              </a:lnSpc>
            </a:pPr>
            <a:r>
              <a:rPr lang="zh-CN" altLang="en-US" sz="2600" b="1">
                <a:latin typeface="+mn-lt"/>
                <a:ea typeface="+mn-ea"/>
                <a:cs typeface="+mn-ea"/>
                <a:sym typeface="+mn-lt"/>
              </a:rPr>
              <a:t>（   ）不停地雕刻，比喻有恒心，有毅力。</a:t>
            </a:r>
            <a:endParaRPr lang="en-US" altLang="zh-CN" sz="2600" b="1">
              <a:latin typeface="+mn-lt"/>
              <a:ea typeface="+mn-ea"/>
              <a:cs typeface="+mn-ea"/>
              <a:sym typeface="+mn-lt"/>
            </a:endParaRPr>
          </a:p>
          <a:p>
            <a:pPr eaLnBrk="1" hangingPunct="1">
              <a:lnSpc>
                <a:spcPct val="120000"/>
              </a:lnSpc>
            </a:pPr>
            <a:r>
              <a:rPr lang="zh-CN" altLang="en-US" sz="2600" b="1">
                <a:latin typeface="+mn-lt"/>
                <a:ea typeface="+mn-ea"/>
                <a:cs typeface="+mn-ea"/>
                <a:sym typeface="+mn-lt"/>
              </a:rPr>
              <a:t>（   ）用心劳苦地一年到头这样做。</a:t>
            </a:r>
            <a:endParaRPr lang="en-US" altLang="zh-CN" sz="2600" b="1">
              <a:latin typeface="+mn-lt"/>
              <a:ea typeface="+mn-ea"/>
              <a:cs typeface="+mn-ea"/>
              <a:sym typeface="+mn-lt"/>
            </a:endParaRPr>
          </a:p>
          <a:p>
            <a:pPr eaLnBrk="1" hangingPunct="1">
              <a:lnSpc>
                <a:spcPct val="120000"/>
              </a:lnSpc>
            </a:pPr>
            <a:r>
              <a:rPr lang="zh-CN" altLang="en-US" sz="2600" b="1">
                <a:latin typeface="+mn-lt"/>
                <a:ea typeface="+mn-ea"/>
                <a:cs typeface="+mn-ea"/>
                <a:sym typeface="+mn-lt"/>
              </a:rPr>
              <a:t>（   ）滴尽了心血，比喻付出了全部精力。</a:t>
            </a:r>
            <a:endParaRPr lang="en-US" altLang="zh-CN" sz="2600" b="1">
              <a:latin typeface="+mn-lt"/>
              <a:ea typeface="+mn-ea"/>
              <a:cs typeface="+mn-ea"/>
              <a:sym typeface="+mn-lt"/>
            </a:endParaRPr>
          </a:p>
          <a:p>
            <a:pPr eaLnBrk="1" hangingPunct="1">
              <a:lnSpc>
                <a:spcPct val="120000"/>
              </a:lnSpc>
            </a:pPr>
            <a:r>
              <a:rPr lang="zh-CN" altLang="en-US" sz="2600" b="1">
                <a:latin typeface="+mn-lt"/>
                <a:ea typeface="+mn-ea"/>
                <a:cs typeface="+mn-ea"/>
                <a:sym typeface="+mn-lt"/>
              </a:rPr>
              <a:t>（   ）精力集中，用心专而深。</a:t>
            </a:r>
            <a:endParaRPr lang="en-US" altLang="zh-CN" sz="2600" b="1">
              <a:latin typeface="+mn-lt"/>
              <a:ea typeface="+mn-ea"/>
              <a:cs typeface="+mn-ea"/>
              <a:sym typeface="+mn-lt"/>
            </a:endParaRPr>
          </a:p>
          <a:p>
            <a:pPr eaLnBrk="1" hangingPunct="1">
              <a:lnSpc>
                <a:spcPct val="120000"/>
              </a:lnSpc>
            </a:pPr>
            <a:r>
              <a:rPr lang="zh-CN" altLang="en-US" sz="2600" b="1">
                <a:latin typeface="+mn-lt"/>
                <a:ea typeface="+mn-ea"/>
                <a:cs typeface="+mn-ea"/>
                <a:sym typeface="+mn-lt"/>
              </a:rPr>
              <a:t>（   ）心思精神完全会聚和集中起来。</a:t>
            </a:r>
            <a:endParaRPr lang="en-US" altLang="zh-CN" sz="2600" b="1">
              <a:latin typeface="+mn-lt"/>
              <a:ea typeface="+mn-ea"/>
              <a:cs typeface="+mn-ea"/>
              <a:sym typeface="+mn-lt"/>
            </a:endParaRPr>
          </a:p>
          <a:p>
            <a:pPr eaLnBrk="1" hangingPunct="1">
              <a:lnSpc>
                <a:spcPct val="120000"/>
              </a:lnSpc>
            </a:pPr>
            <a:r>
              <a:rPr lang="zh-CN" altLang="en-US" sz="2600" b="1">
                <a:latin typeface="+mn-lt"/>
                <a:ea typeface="+mn-ea"/>
                <a:cs typeface="+mn-ea"/>
                <a:sym typeface="+mn-lt"/>
              </a:rPr>
              <a:t>（   ）充满正气，情绪激昂，痛快淋漓。</a:t>
            </a:r>
            <a:endParaRPr lang="en-US" altLang="zh-CN" sz="2600" b="1">
              <a:latin typeface="+mn-lt"/>
              <a:ea typeface="+mn-ea"/>
              <a:cs typeface="+mn-ea"/>
              <a:sym typeface="+mn-lt"/>
            </a:endParaRPr>
          </a:p>
          <a:p>
            <a:pPr eaLnBrk="1" hangingPunct="1">
              <a:lnSpc>
                <a:spcPct val="120000"/>
              </a:lnSpc>
            </a:pPr>
            <a:r>
              <a:rPr lang="zh-CN" altLang="en-US" sz="2600" b="1">
                <a:latin typeface="+mn-lt"/>
                <a:ea typeface="+mn-ea"/>
                <a:cs typeface="+mn-ea"/>
                <a:sym typeface="+mn-lt"/>
              </a:rPr>
              <a:t>（   ）形容气势之盛可以直冲云霄。</a:t>
            </a:r>
          </a:p>
        </p:txBody>
      </p:sp>
      <p:sp>
        <p:nvSpPr>
          <p:cNvPr id="45058" name="Text Box 3"/>
          <p:cNvSpPr txBox="1">
            <a:spLocks noChangeArrowheads="1"/>
          </p:cNvSpPr>
          <p:nvPr/>
        </p:nvSpPr>
        <p:spPr bwMode="auto">
          <a:xfrm>
            <a:off x="6654800" y="895350"/>
            <a:ext cx="18621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en-US" altLang="zh-CN" sz="2600" b="1">
                <a:solidFill>
                  <a:srgbClr val="0000FF"/>
                </a:solidFill>
                <a:latin typeface="+mn-lt"/>
                <a:ea typeface="+mn-ea"/>
                <a:cs typeface="+mn-ea"/>
                <a:sym typeface="+mn-lt"/>
              </a:rPr>
              <a:t>A.</a:t>
            </a:r>
            <a:r>
              <a:rPr lang="zh-CN" altLang="en-US" sz="2600" b="1">
                <a:solidFill>
                  <a:srgbClr val="0000FF"/>
                </a:solidFill>
                <a:latin typeface="+mn-lt"/>
                <a:ea typeface="+mn-ea"/>
                <a:cs typeface="+mn-ea"/>
                <a:sym typeface="+mn-lt"/>
              </a:rPr>
              <a:t>兀兀穷年</a:t>
            </a:r>
          </a:p>
          <a:p>
            <a:pPr eaLnBrk="1" hangingPunct="1">
              <a:lnSpc>
                <a:spcPct val="130000"/>
              </a:lnSpc>
            </a:pPr>
            <a:r>
              <a:rPr lang="en-US" altLang="zh-CN" sz="2600" b="1">
                <a:solidFill>
                  <a:srgbClr val="0000FF"/>
                </a:solidFill>
                <a:latin typeface="+mn-lt"/>
                <a:ea typeface="+mn-ea"/>
                <a:cs typeface="+mn-ea"/>
                <a:sym typeface="+mn-lt"/>
              </a:rPr>
              <a:t>B.</a:t>
            </a:r>
            <a:r>
              <a:rPr lang="zh-CN" altLang="en-US" sz="2600" b="1">
                <a:solidFill>
                  <a:srgbClr val="0000FF"/>
                </a:solidFill>
                <a:latin typeface="+mn-lt"/>
                <a:ea typeface="+mn-ea"/>
                <a:cs typeface="+mn-ea"/>
                <a:sym typeface="+mn-lt"/>
              </a:rPr>
              <a:t>心会神凝</a:t>
            </a:r>
          </a:p>
          <a:p>
            <a:pPr eaLnBrk="1" hangingPunct="1">
              <a:lnSpc>
                <a:spcPct val="130000"/>
              </a:lnSpc>
            </a:pPr>
            <a:r>
              <a:rPr lang="en-US" altLang="zh-CN" sz="2600" b="1">
                <a:solidFill>
                  <a:srgbClr val="0000FF"/>
                </a:solidFill>
                <a:latin typeface="+mn-lt"/>
                <a:ea typeface="+mn-ea"/>
                <a:cs typeface="+mn-ea"/>
                <a:sym typeface="+mn-lt"/>
              </a:rPr>
              <a:t>C.</a:t>
            </a:r>
            <a:r>
              <a:rPr lang="zh-CN" altLang="en-US" sz="2600" b="1">
                <a:solidFill>
                  <a:srgbClr val="0000FF"/>
                </a:solidFill>
                <a:latin typeface="+mn-lt"/>
                <a:ea typeface="+mn-ea"/>
                <a:cs typeface="+mn-ea"/>
                <a:sym typeface="+mn-lt"/>
              </a:rPr>
              <a:t>气冲斗牛</a:t>
            </a:r>
            <a:endParaRPr lang="en-US" altLang="zh-CN" sz="2600" b="1">
              <a:solidFill>
                <a:srgbClr val="0000FF"/>
              </a:solidFill>
              <a:latin typeface="+mn-lt"/>
              <a:ea typeface="+mn-ea"/>
              <a:cs typeface="+mn-ea"/>
              <a:sym typeface="+mn-lt"/>
            </a:endParaRPr>
          </a:p>
          <a:p>
            <a:pPr eaLnBrk="1" hangingPunct="1">
              <a:lnSpc>
                <a:spcPct val="130000"/>
              </a:lnSpc>
            </a:pPr>
            <a:r>
              <a:rPr lang="en-US" altLang="zh-CN" sz="2600" b="1">
                <a:solidFill>
                  <a:srgbClr val="0000FF"/>
                </a:solidFill>
                <a:latin typeface="+mn-lt"/>
                <a:ea typeface="+mn-ea"/>
                <a:cs typeface="+mn-ea"/>
                <a:sym typeface="+mn-lt"/>
              </a:rPr>
              <a:t>D.</a:t>
            </a:r>
            <a:r>
              <a:rPr lang="zh-CN" altLang="en-US" sz="2600" b="1">
                <a:solidFill>
                  <a:srgbClr val="0000FF"/>
                </a:solidFill>
                <a:latin typeface="+mn-lt"/>
                <a:ea typeface="+mn-ea"/>
                <a:cs typeface="+mn-ea"/>
                <a:sym typeface="+mn-lt"/>
              </a:rPr>
              <a:t>慷慨淋漓</a:t>
            </a:r>
            <a:endParaRPr lang="en-US" altLang="zh-CN" sz="2600" b="1">
              <a:solidFill>
                <a:srgbClr val="0000FF"/>
              </a:solidFill>
              <a:latin typeface="+mn-lt"/>
              <a:ea typeface="+mn-ea"/>
              <a:cs typeface="+mn-ea"/>
              <a:sym typeface="+mn-lt"/>
            </a:endParaRPr>
          </a:p>
          <a:p>
            <a:pPr eaLnBrk="1" hangingPunct="1">
              <a:lnSpc>
                <a:spcPct val="130000"/>
              </a:lnSpc>
            </a:pPr>
            <a:r>
              <a:rPr lang="en-US" altLang="zh-CN" sz="2600" b="1">
                <a:solidFill>
                  <a:srgbClr val="0000FF"/>
                </a:solidFill>
                <a:latin typeface="+mn-lt"/>
                <a:ea typeface="+mn-ea"/>
                <a:cs typeface="+mn-ea"/>
                <a:sym typeface="+mn-lt"/>
              </a:rPr>
              <a:t>E.</a:t>
            </a:r>
            <a:r>
              <a:rPr lang="zh-CN" altLang="en-US" sz="2600" b="1">
                <a:solidFill>
                  <a:srgbClr val="0000FF"/>
                </a:solidFill>
                <a:latin typeface="+mn-lt"/>
                <a:ea typeface="+mn-ea"/>
                <a:cs typeface="+mn-ea"/>
                <a:sym typeface="+mn-lt"/>
              </a:rPr>
              <a:t>沥尽心血</a:t>
            </a:r>
          </a:p>
          <a:p>
            <a:pPr eaLnBrk="1" hangingPunct="1">
              <a:lnSpc>
                <a:spcPct val="130000"/>
              </a:lnSpc>
            </a:pPr>
            <a:r>
              <a:rPr lang="en-US" altLang="zh-CN" sz="2600" b="1">
                <a:solidFill>
                  <a:srgbClr val="0000FF"/>
                </a:solidFill>
                <a:latin typeface="+mn-lt"/>
                <a:ea typeface="+mn-ea"/>
                <a:cs typeface="+mn-ea"/>
                <a:sym typeface="+mn-lt"/>
              </a:rPr>
              <a:t>F.</a:t>
            </a:r>
            <a:r>
              <a:rPr lang="zh-CN" altLang="en-US" sz="2600" b="1">
                <a:solidFill>
                  <a:srgbClr val="0000FF"/>
                </a:solidFill>
                <a:latin typeface="+mn-lt"/>
                <a:ea typeface="+mn-ea"/>
                <a:cs typeface="+mn-ea"/>
                <a:sym typeface="+mn-lt"/>
              </a:rPr>
              <a:t>锲而不舍</a:t>
            </a:r>
            <a:endParaRPr lang="en-US" altLang="zh-CN" sz="2600" b="1">
              <a:solidFill>
                <a:srgbClr val="0000FF"/>
              </a:solidFill>
              <a:latin typeface="+mn-lt"/>
              <a:ea typeface="+mn-ea"/>
              <a:cs typeface="+mn-ea"/>
              <a:sym typeface="+mn-lt"/>
            </a:endParaRPr>
          </a:p>
          <a:p>
            <a:pPr eaLnBrk="1" hangingPunct="1">
              <a:lnSpc>
                <a:spcPct val="130000"/>
              </a:lnSpc>
            </a:pPr>
            <a:r>
              <a:rPr lang="en-US" altLang="zh-CN" sz="2600" b="1">
                <a:solidFill>
                  <a:srgbClr val="0000FF"/>
                </a:solidFill>
                <a:latin typeface="+mn-lt"/>
                <a:ea typeface="+mn-ea"/>
                <a:cs typeface="+mn-ea"/>
                <a:sym typeface="+mn-lt"/>
              </a:rPr>
              <a:t>G.</a:t>
            </a:r>
            <a:r>
              <a:rPr lang="zh-CN" altLang="en-US" sz="2600" b="1">
                <a:solidFill>
                  <a:srgbClr val="0000FF"/>
                </a:solidFill>
                <a:latin typeface="+mn-lt"/>
                <a:ea typeface="+mn-ea"/>
                <a:cs typeface="+mn-ea"/>
                <a:sym typeface="+mn-lt"/>
              </a:rPr>
              <a:t>潜心贯注</a:t>
            </a:r>
            <a:endParaRPr lang="zh-CN" altLang="en-US" sz="2600">
              <a:solidFill>
                <a:srgbClr val="0000FF"/>
              </a:solidFill>
              <a:latin typeface="+mn-lt"/>
              <a:ea typeface="+mn-ea"/>
              <a:cs typeface="+mn-ea"/>
              <a:sym typeface="+mn-lt"/>
            </a:endParaRPr>
          </a:p>
        </p:txBody>
      </p:sp>
      <p:sp>
        <p:nvSpPr>
          <p:cNvPr id="8196" name="矩形 2"/>
          <p:cNvSpPr>
            <a:spLocks noChangeArrowheads="1"/>
          </p:cNvSpPr>
          <p:nvPr/>
        </p:nvSpPr>
        <p:spPr bwMode="auto">
          <a:xfrm>
            <a:off x="309563" y="306388"/>
            <a:ext cx="554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latin typeface="+mn-lt"/>
                <a:ea typeface="+mn-ea"/>
                <a:cs typeface="+mn-ea"/>
                <a:sym typeface="+mn-lt"/>
              </a:rPr>
              <a:t>根据意思，选择正确的词语。</a:t>
            </a:r>
          </a:p>
        </p:txBody>
      </p:sp>
      <p:sp>
        <p:nvSpPr>
          <p:cNvPr id="5" name="矩形 4"/>
          <p:cNvSpPr/>
          <p:nvPr/>
        </p:nvSpPr>
        <p:spPr>
          <a:xfrm>
            <a:off x="730250" y="993775"/>
            <a:ext cx="413896" cy="584775"/>
          </a:xfrm>
          <a:prstGeom prst="rect">
            <a:avLst/>
          </a:prstGeom>
        </p:spPr>
        <p:txBody>
          <a:bodyPr wrap="none">
            <a:spAutoFit/>
          </a:bodyPr>
          <a:lstStyle/>
          <a:p>
            <a:pPr>
              <a:defRPr/>
            </a:pPr>
            <a:r>
              <a:rPr lang="en-US" altLang="zh-CN" sz="3200" b="1" dirty="0">
                <a:solidFill>
                  <a:srgbClr val="0000FF"/>
                </a:solidFill>
                <a:latin typeface="+mn-lt"/>
                <a:ea typeface="+mn-ea"/>
                <a:cs typeface="+mn-ea"/>
                <a:sym typeface="+mn-lt"/>
              </a:rPr>
              <a:t>F</a:t>
            </a:r>
            <a:endParaRPr lang="zh-CN" altLang="en-US" sz="3200" b="1" dirty="0">
              <a:solidFill>
                <a:srgbClr val="0000FF"/>
              </a:solidFill>
              <a:latin typeface="+mn-lt"/>
              <a:ea typeface="+mn-ea"/>
              <a:cs typeface="+mn-ea"/>
              <a:sym typeface="+mn-lt"/>
            </a:endParaRPr>
          </a:p>
        </p:txBody>
      </p:sp>
      <p:sp>
        <p:nvSpPr>
          <p:cNvPr id="16" name="矩形 15"/>
          <p:cNvSpPr/>
          <p:nvPr/>
        </p:nvSpPr>
        <p:spPr>
          <a:xfrm>
            <a:off x="730250" y="1458913"/>
            <a:ext cx="494046" cy="584775"/>
          </a:xfrm>
          <a:prstGeom prst="rect">
            <a:avLst/>
          </a:prstGeom>
        </p:spPr>
        <p:txBody>
          <a:bodyPr wrap="none">
            <a:spAutoFit/>
          </a:bodyPr>
          <a:lstStyle/>
          <a:p>
            <a:pPr>
              <a:defRPr/>
            </a:pPr>
            <a:r>
              <a:rPr lang="en-US" altLang="zh-CN" sz="3200" b="1" dirty="0">
                <a:solidFill>
                  <a:srgbClr val="0000FF"/>
                </a:solidFill>
                <a:latin typeface="+mn-lt"/>
                <a:ea typeface="+mn-ea"/>
                <a:cs typeface="+mn-ea"/>
                <a:sym typeface="+mn-lt"/>
              </a:rPr>
              <a:t>A</a:t>
            </a:r>
            <a:endParaRPr lang="zh-CN" altLang="en-US" sz="3200" b="1" dirty="0">
              <a:solidFill>
                <a:srgbClr val="0000FF"/>
              </a:solidFill>
              <a:latin typeface="+mn-lt"/>
              <a:ea typeface="+mn-ea"/>
              <a:cs typeface="+mn-ea"/>
              <a:sym typeface="+mn-lt"/>
            </a:endParaRPr>
          </a:p>
        </p:txBody>
      </p:sp>
      <p:sp>
        <p:nvSpPr>
          <p:cNvPr id="17" name="矩形 16"/>
          <p:cNvSpPr/>
          <p:nvPr/>
        </p:nvSpPr>
        <p:spPr>
          <a:xfrm>
            <a:off x="730250" y="1938338"/>
            <a:ext cx="418704" cy="584775"/>
          </a:xfrm>
          <a:prstGeom prst="rect">
            <a:avLst/>
          </a:prstGeom>
        </p:spPr>
        <p:txBody>
          <a:bodyPr wrap="none">
            <a:spAutoFit/>
          </a:bodyPr>
          <a:lstStyle/>
          <a:p>
            <a:pPr>
              <a:defRPr/>
            </a:pPr>
            <a:r>
              <a:rPr lang="en-US" altLang="zh-CN" sz="3200" b="1" dirty="0">
                <a:solidFill>
                  <a:srgbClr val="0000FF"/>
                </a:solidFill>
                <a:latin typeface="+mn-lt"/>
                <a:ea typeface="+mn-ea"/>
                <a:cs typeface="+mn-ea"/>
                <a:sym typeface="+mn-lt"/>
              </a:rPr>
              <a:t>E</a:t>
            </a:r>
            <a:endParaRPr lang="zh-CN" altLang="en-US" sz="3200" b="1" dirty="0">
              <a:solidFill>
                <a:srgbClr val="0000FF"/>
              </a:solidFill>
              <a:latin typeface="+mn-lt"/>
              <a:ea typeface="+mn-ea"/>
              <a:cs typeface="+mn-ea"/>
              <a:sym typeface="+mn-lt"/>
            </a:endParaRPr>
          </a:p>
        </p:txBody>
      </p:sp>
      <p:sp>
        <p:nvSpPr>
          <p:cNvPr id="18" name="矩形 17"/>
          <p:cNvSpPr/>
          <p:nvPr/>
        </p:nvSpPr>
        <p:spPr>
          <a:xfrm>
            <a:off x="730250" y="2416175"/>
            <a:ext cx="498855" cy="584775"/>
          </a:xfrm>
          <a:prstGeom prst="rect">
            <a:avLst/>
          </a:prstGeom>
        </p:spPr>
        <p:txBody>
          <a:bodyPr wrap="none">
            <a:spAutoFit/>
          </a:bodyPr>
          <a:lstStyle/>
          <a:p>
            <a:pPr>
              <a:defRPr/>
            </a:pPr>
            <a:r>
              <a:rPr lang="en-US" altLang="zh-CN" sz="3200" b="1" dirty="0">
                <a:solidFill>
                  <a:srgbClr val="0000FF"/>
                </a:solidFill>
                <a:latin typeface="+mn-lt"/>
                <a:ea typeface="+mn-ea"/>
                <a:cs typeface="+mn-ea"/>
                <a:sym typeface="+mn-lt"/>
              </a:rPr>
              <a:t>G</a:t>
            </a:r>
            <a:endParaRPr lang="zh-CN" altLang="en-US" sz="3200" b="1" dirty="0">
              <a:solidFill>
                <a:srgbClr val="0000FF"/>
              </a:solidFill>
              <a:latin typeface="+mn-lt"/>
              <a:ea typeface="+mn-ea"/>
              <a:cs typeface="+mn-ea"/>
              <a:sym typeface="+mn-lt"/>
            </a:endParaRPr>
          </a:p>
        </p:txBody>
      </p:sp>
      <p:sp>
        <p:nvSpPr>
          <p:cNvPr id="19" name="矩形 18"/>
          <p:cNvSpPr/>
          <p:nvPr/>
        </p:nvSpPr>
        <p:spPr>
          <a:xfrm>
            <a:off x="730250" y="2889250"/>
            <a:ext cx="465192" cy="584775"/>
          </a:xfrm>
          <a:prstGeom prst="rect">
            <a:avLst/>
          </a:prstGeom>
        </p:spPr>
        <p:txBody>
          <a:bodyPr wrap="none">
            <a:spAutoFit/>
          </a:bodyPr>
          <a:lstStyle/>
          <a:p>
            <a:pPr>
              <a:defRPr/>
            </a:pPr>
            <a:r>
              <a:rPr lang="en-US" altLang="zh-CN" sz="3200" b="1" dirty="0">
                <a:solidFill>
                  <a:srgbClr val="0000FF"/>
                </a:solidFill>
                <a:latin typeface="+mn-lt"/>
                <a:ea typeface="+mn-ea"/>
                <a:cs typeface="+mn-ea"/>
                <a:sym typeface="+mn-lt"/>
              </a:rPr>
              <a:t>B</a:t>
            </a:r>
            <a:endParaRPr lang="zh-CN" altLang="en-US" sz="3200" b="1" dirty="0">
              <a:solidFill>
                <a:srgbClr val="0000FF"/>
              </a:solidFill>
              <a:latin typeface="+mn-lt"/>
              <a:ea typeface="+mn-ea"/>
              <a:cs typeface="+mn-ea"/>
              <a:sym typeface="+mn-lt"/>
            </a:endParaRPr>
          </a:p>
        </p:txBody>
      </p:sp>
      <p:sp>
        <p:nvSpPr>
          <p:cNvPr id="20" name="矩形 19"/>
          <p:cNvSpPr/>
          <p:nvPr/>
        </p:nvSpPr>
        <p:spPr>
          <a:xfrm>
            <a:off x="730250" y="3368675"/>
            <a:ext cx="510076" cy="584775"/>
          </a:xfrm>
          <a:prstGeom prst="rect">
            <a:avLst/>
          </a:prstGeom>
        </p:spPr>
        <p:txBody>
          <a:bodyPr wrap="none">
            <a:spAutoFit/>
          </a:bodyPr>
          <a:lstStyle/>
          <a:p>
            <a:pPr>
              <a:defRPr/>
            </a:pPr>
            <a:r>
              <a:rPr lang="en-US" altLang="zh-CN" sz="3200" b="1" dirty="0">
                <a:solidFill>
                  <a:srgbClr val="0000FF"/>
                </a:solidFill>
                <a:latin typeface="+mn-lt"/>
                <a:ea typeface="+mn-ea"/>
                <a:cs typeface="+mn-ea"/>
                <a:sym typeface="+mn-lt"/>
              </a:rPr>
              <a:t>D</a:t>
            </a:r>
            <a:endParaRPr lang="zh-CN" altLang="en-US" sz="3200" b="1" dirty="0">
              <a:solidFill>
                <a:srgbClr val="0000FF"/>
              </a:solidFill>
              <a:latin typeface="+mn-lt"/>
              <a:ea typeface="+mn-ea"/>
              <a:cs typeface="+mn-ea"/>
              <a:sym typeface="+mn-lt"/>
            </a:endParaRPr>
          </a:p>
        </p:txBody>
      </p:sp>
      <p:sp>
        <p:nvSpPr>
          <p:cNvPr id="21" name="矩形 20"/>
          <p:cNvSpPr/>
          <p:nvPr/>
        </p:nvSpPr>
        <p:spPr>
          <a:xfrm>
            <a:off x="730250" y="3863975"/>
            <a:ext cx="460382" cy="584775"/>
          </a:xfrm>
          <a:prstGeom prst="rect">
            <a:avLst/>
          </a:prstGeom>
        </p:spPr>
        <p:txBody>
          <a:bodyPr wrap="none">
            <a:spAutoFit/>
          </a:bodyPr>
          <a:lstStyle/>
          <a:p>
            <a:pPr>
              <a:defRPr/>
            </a:pPr>
            <a:r>
              <a:rPr lang="en-US" altLang="zh-CN" sz="3200" b="1" dirty="0">
                <a:solidFill>
                  <a:srgbClr val="0000FF"/>
                </a:solidFill>
                <a:latin typeface="+mn-lt"/>
                <a:ea typeface="+mn-ea"/>
                <a:cs typeface="+mn-ea"/>
                <a:sym typeface="+mn-lt"/>
              </a:rPr>
              <a:t>C</a:t>
            </a:r>
            <a:endParaRPr lang="zh-CN" altLang="en-US" sz="3200" b="1" dirty="0">
              <a:solidFill>
                <a:srgbClr val="0000FF"/>
              </a:solidFill>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ldLvl="0" autoUpdateAnimBg="0"/>
      <p:bldP spid="45058" grpId="1" bldLvl="0" autoUpdateAnimBg="0"/>
      <p:bldP spid="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组合 3"/>
          <p:cNvGrpSpPr>
            <a:grpSpLocks/>
          </p:cNvGrpSpPr>
          <p:nvPr/>
        </p:nvGrpSpPr>
        <p:grpSpPr bwMode="auto">
          <a:xfrm>
            <a:off x="293688" y="331788"/>
            <a:ext cx="2062162" cy="544512"/>
            <a:chOff x="1438698" y="982657"/>
            <a:chExt cx="2498303" cy="616461"/>
          </a:xfrm>
        </p:grpSpPr>
        <p:pic>
          <p:nvPicPr>
            <p:cNvPr id="9225"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整体感知</a:t>
              </a:r>
            </a:p>
          </p:txBody>
        </p:sp>
      </p:grpSp>
      <p:sp>
        <p:nvSpPr>
          <p:cNvPr id="12" name="Text Box 4"/>
          <p:cNvSpPr txBox="1">
            <a:spLocks noChangeArrowheads="1"/>
          </p:cNvSpPr>
          <p:nvPr/>
        </p:nvSpPr>
        <p:spPr bwMode="auto">
          <a:xfrm>
            <a:off x="366713" y="1239838"/>
            <a:ext cx="7007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smtClean="0">
                <a:latin typeface="+mn-lt"/>
                <a:ea typeface="+mn-ea"/>
                <a:cs typeface="+mn-ea"/>
                <a:sym typeface="+mn-lt"/>
              </a:rPr>
              <a:t>思考</a:t>
            </a:r>
            <a:r>
              <a:rPr lang="zh-CN" altLang="en-US" sz="2800" b="1" dirty="0">
                <a:latin typeface="+mn-lt"/>
                <a:ea typeface="+mn-ea"/>
                <a:cs typeface="+mn-ea"/>
                <a:sym typeface="+mn-lt"/>
              </a:rPr>
              <a:t>：这篇文章的结构思路是如何安排的？</a:t>
            </a:r>
          </a:p>
        </p:txBody>
      </p:sp>
      <p:sp>
        <p:nvSpPr>
          <p:cNvPr id="13" name="AutoShape 6"/>
          <p:cNvSpPr>
            <a:spLocks noChangeArrowheads="1"/>
          </p:cNvSpPr>
          <p:nvPr/>
        </p:nvSpPr>
        <p:spPr bwMode="auto">
          <a:xfrm>
            <a:off x="441325" y="2097088"/>
            <a:ext cx="5799138" cy="1038225"/>
          </a:xfrm>
          <a:prstGeom prst="flowChartAlternateProcess">
            <a:avLst/>
          </a:prstGeom>
          <a:solidFill>
            <a:srgbClr val="CCFFCC"/>
          </a:solidFill>
          <a:ln w="9525">
            <a:noFill/>
            <a:miter lim="800000"/>
            <a:headEnd/>
            <a:tailEnd/>
          </a:ln>
          <a:effectLst/>
          <a:extLst/>
        </p:spPr>
        <p:txBody>
          <a:bodyPr anchor="ctr"/>
          <a:lstStyle/>
          <a:p>
            <a:pPr>
              <a:lnSpc>
                <a:spcPct val="120000"/>
              </a:lnSpc>
              <a:defRPr/>
            </a:pPr>
            <a:r>
              <a:rPr lang="zh-CN" altLang="en-US" sz="2800" b="1" dirty="0">
                <a:latin typeface="+mn-lt"/>
                <a:ea typeface="+mn-ea"/>
                <a:cs typeface="+mn-ea"/>
                <a:sym typeface="+mn-lt"/>
              </a:rPr>
              <a:t>引用闻一多的原话，开篇点题“说和做”。</a:t>
            </a:r>
          </a:p>
        </p:txBody>
      </p:sp>
      <p:sp>
        <p:nvSpPr>
          <p:cNvPr id="15" name="Text Box 8"/>
          <p:cNvSpPr txBox="1">
            <a:spLocks noChangeArrowheads="1"/>
          </p:cNvSpPr>
          <p:nvPr/>
        </p:nvSpPr>
        <p:spPr bwMode="auto">
          <a:xfrm>
            <a:off x="6591300" y="2343150"/>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mn-lt"/>
                <a:ea typeface="+mn-ea"/>
                <a:cs typeface="+mn-ea"/>
                <a:sym typeface="+mn-lt"/>
              </a:rPr>
              <a:t>总领全文</a:t>
            </a:r>
          </a:p>
        </p:txBody>
      </p:sp>
      <p:sp>
        <p:nvSpPr>
          <p:cNvPr id="16" name="AutoShape 10"/>
          <p:cNvSpPr>
            <a:spLocks noChangeArrowheads="1"/>
          </p:cNvSpPr>
          <p:nvPr/>
        </p:nvSpPr>
        <p:spPr bwMode="auto">
          <a:xfrm>
            <a:off x="441325" y="3343275"/>
            <a:ext cx="5799138" cy="1003300"/>
          </a:xfrm>
          <a:prstGeom prst="flowChartAlternateProcess">
            <a:avLst/>
          </a:prstGeom>
          <a:solidFill>
            <a:srgbClr val="CCFFCC"/>
          </a:solidFill>
          <a:ln w="9525">
            <a:noFill/>
            <a:miter lim="800000"/>
            <a:headEnd/>
            <a:tailEnd/>
          </a:ln>
          <a:effectLst/>
          <a:extLst/>
        </p:spPr>
        <p:txBody>
          <a:bodyPr anchor="ctr"/>
          <a:lstStyle/>
          <a:p>
            <a:pPr>
              <a:lnSpc>
                <a:spcPct val="120000"/>
              </a:lnSpc>
              <a:defRPr/>
            </a:pPr>
            <a:r>
              <a:rPr lang="zh-CN" altLang="en-US" sz="2800" b="1" dirty="0">
                <a:latin typeface="+mn-lt"/>
                <a:ea typeface="+mn-ea"/>
                <a:cs typeface="+mn-ea"/>
                <a:sym typeface="+mn-lt"/>
              </a:rPr>
              <a:t>“</a:t>
            </a:r>
            <a:r>
              <a:rPr lang="en-US" altLang="zh-CN" sz="2800" b="1" dirty="0">
                <a:latin typeface="+mn-lt"/>
                <a:ea typeface="+mn-ea"/>
                <a:cs typeface="+mn-ea"/>
                <a:sym typeface="+mn-lt"/>
              </a:rPr>
              <a:t>……——</a:t>
            </a:r>
            <a:r>
              <a:rPr lang="zh-CN" altLang="en-US" sz="2800" b="1" dirty="0">
                <a:latin typeface="+mn-lt"/>
                <a:ea typeface="+mn-ea"/>
                <a:cs typeface="+mn-ea"/>
                <a:sym typeface="+mn-lt"/>
              </a:rPr>
              <a:t>作为学者的方面”</a:t>
            </a:r>
          </a:p>
          <a:p>
            <a:pPr>
              <a:lnSpc>
                <a:spcPct val="120000"/>
              </a:lnSpc>
              <a:defRPr/>
            </a:pPr>
            <a:r>
              <a:rPr lang="zh-CN" altLang="en-US" sz="2800" b="1" dirty="0">
                <a:latin typeface="+mn-lt"/>
                <a:ea typeface="+mn-ea"/>
                <a:cs typeface="+mn-ea"/>
                <a:sym typeface="+mn-lt"/>
              </a:rPr>
              <a:t>“</a:t>
            </a:r>
            <a:r>
              <a:rPr lang="en-US" altLang="zh-CN" sz="2800" b="1" dirty="0">
                <a:latin typeface="+mn-lt"/>
                <a:ea typeface="+mn-ea"/>
                <a:cs typeface="+mn-ea"/>
                <a:sym typeface="+mn-lt"/>
              </a:rPr>
              <a:t>……</a:t>
            </a:r>
            <a:r>
              <a:rPr lang="zh-CN" altLang="en-US" sz="2800" b="1" dirty="0">
                <a:latin typeface="+mn-lt"/>
                <a:ea typeface="+mn-ea"/>
                <a:cs typeface="+mn-ea"/>
                <a:sym typeface="+mn-lt"/>
              </a:rPr>
              <a:t>——作为革命家的方面”</a:t>
            </a:r>
          </a:p>
        </p:txBody>
      </p:sp>
      <p:sp>
        <p:nvSpPr>
          <p:cNvPr id="17" name="Text Box 12"/>
          <p:cNvSpPr txBox="1">
            <a:spLocks noChangeArrowheads="1"/>
          </p:cNvSpPr>
          <p:nvPr/>
        </p:nvSpPr>
        <p:spPr bwMode="auto">
          <a:xfrm>
            <a:off x="6400800" y="3582988"/>
            <a:ext cx="234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mn-lt"/>
                <a:ea typeface="+mn-ea"/>
                <a:cs typeface="+mn-ea"/>
                <a:sym typeface="+mn-lt"/>
              </a:rPr>
              <a:t>两个句子过渡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lide(fromBottom)">
                                      <p:cBhvr>
                                        <p:cTn id="13" dur="500"/>
                                        <p:tgtEl>
                                          <p:spTgt spid="1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lide(fromBottom)">
                                      <p:cBhvr>
                                        <p:cTn id="16" dur="500"/>
                                        <p:tgtEl>
                                          <p:spTgt spid="1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Bottom)">
                                      <p:cBhvr>
                                        <p:cTn id="19" dur="500"/>
                                        <p:tgtEl>
                                          <p:spTgt spid="16"/>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Bottom)">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3" grpId="0" animBg="1"/>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p:cNvSpPr>
            <a:spLocks noChangeArrowheads="1"/>
          </p:cNvSpPr>
          <p:nvPr/>
        </p:nvSpPr>
        <p:spPr bwMode="auto">
          <a:xfrm>
            <a:off x="1654175" y="401638"/>
            <a:ext cx="5797550" cy="1003300"/>
          </a:xfrm>
          <a:prstGeom prst="flowChartAlternateProcess">
            <a:avLst/>
          </a:prstGeom>
          <a:noFill/>
          <a:ln w="9525">
            <a:noFill/>
            <a:miter lim="800000"/>
            <a:headEnd/>
            <a:tailEnd/>
          </a:ln>
          <a:effectLst/>
        </p:spPr>
        <p:txBody>
          <a:bodyPr anchor="ctr"/>
          <a:lstStyle/>
          <a:p>
            <a:pPr>
              <a:lnSpc>
                <a:spcPct val="128000"/>
              </a:lnSpc>
              <a:defRPr/>
            </a:pPr>
            <a:r>
              <a:rPr lang="zh-CN" altLang="en-US" sz="2600" b="1" dirty="0">
                <a:latin typeface="+mn-lt"/>
                <a:ea typeface="+mn-ea"/>
                <a:cs typeface="+mn-ea"/>
                <a:sym typeface="+mn-lt"/>
              </a:rPr>
              <a:t>“</a:t>
            </a:r>
            <a:r>
              <a:rPr lang="en-US" altLang="zh-CN" sz="2600" b="1" dirty="0">
                <a:latin typeface="+mn-lt"/>
                <a:ea typeface="+mn-ea"/>
                <a:cs typeface="+mn-ea"/>
                <a:sym typeface="+mn-lt"/>
              </a:rPr>
              <a:t>……——</a:t>
            </a:r>
            <a:r>
              <a:rPr lang="zh-CN" altLang="en-US" sz="2600" b="1" dirty="0">
                <a:latin typeface="+mn-lt"/>
                <a:ea typeface="+mn-ea"/>
                <a:cs typeface="+mn-ea"/>
                <a:sym typeface="+mn-lt"/>
              </a:rPr>
              <a:t>作为学者的方面。”</a:t>
            </a:r>
          </a:p>
          <a:p>
            <a:pPr>
              <a:lnSpc>
                <a:spcPct val="128000"/>
              </a:lnSpc>
              <a:defRPr/>
            </a:pPr>
            <a:r>
              <a:rPr lang="zh-CN" altLang="en-US" sz="2600" b="1" dirty="0">
                <a:latin typeface="+mn-lt"/>
                <a:ea typeface="+mn-ea"/>
                <a:cs typeface="+mn-ea"/>
                <a:sym typeface="+mn-lt"/>
              </a:rPr>
              <a:t>“</a:t>
            </a:r>
            <a:r>
              <a:rPr lang="en-US" altLang="zh-CN" sz="2600" b="1" dirty="0">
                <a:latin typeface="+mn-lt"/>
                <a:ea typeface="+mn-ea"/>
                <a:cs typeface="+mn-ea"/>
                <a:sym typeface="+mn-lt"/>
              </a:rPr>
              <a:t>……</a:t>
            </a:r>
            <a:r>
              <a:rPr lang="zh-CN" altLang="en-US" sz="2600" b="1" dirty="0">
                <a:latin typeface="+mn-lt"/>
                <a:ea typeface="+mn-ea"/>
                <a:cs typeface="+mn-ea"/>
                <a:sym typeface="+mn-lt"/>
              </a:rPr>
              <a:t>——作为革命家的方面。”</a:t>
            </a:r>
          </a:p>
        </p:txBody>
      </p:sp>
      <p:sp>
        <p:nvSpPr>
          <p:cNvPr id="2" name="矩形 1"/>
          <p:cNvSpPr>
            <a:spLocks noChangeArrowheads="1"/>
          </p:cNvSpPr>
          <p:nvPr/>
        </p:nvSpPr>
        <p:spPr bwMode="auto">
          <a:xfrm>
            <a:off x="755650" y="1503363"/>
            <a:ext cx="77581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mn-lt"/>
                <a:ea typeface="+mn-ea"/>
                <a:cs typeface="+mn-ea"/>
                <a:sym typeface="+mn-lt"/>
              </a:rPr>
              <a:t>结合全文，说一说这两段在文中有怎样的作用？</a:t>
            </a:r>
          </a:p>
        </p:txBody>
      </p:sp>
      <p:sp>
        <p:nvSpPr>
          <p:cNvPr id="3" name="矩形 2"/>
          <p:cNvSpPr/>
          <p:nvPr/>
        </p:nvSpPr>
        <p:spPr>
          <a:xfrm>
            <a:off x="217488" y="2271713"/>
            <a:ext cx="8415337" cy="2012950"/>
          </a:xfrm>
          <a:prstGeom prst="rect">
            <a:avLst/>
          </a:prstGeom>
        </p:spPr>
        <p:txBody>
          <a:bodyPr>
            <a:spAutoFit/>
          </a:bodyPr>
          <a:lstStyle/>
          <a:p>
            <a:pPr>
              <a:lnSpc>
                <a:spcPct val="120000"/>
              </a:lnSpc>
              <a:defRPr/>
            </a:pPr>
            <a:r>
              <a:rPr lang="zh-CN" altLang="en-US" sz="2600" b="1" dirty="0">
                <a:latin typeface="+mn-lt"/>
                <a:ea typeface="+mn-ea"/>
                <a:cs typeface="+mn-ea"/>
                <a:sym typeface="+mn-lt"/>
              </a:rPr>
              <a:t>    </a:t>
            </a:r>
            <a:r>
              <a:rPr lang="zh-CN" altLang="en-US" sz="2600" b="1" dirty="0">
                <a:solidFill>
                  <a:srgbClr val="0000FF"/>
                </a:solidFill>
                <a:latin typeface="+mn-lt"/>
                <a:ea typeface="+mn-ea"/>
                <a:cs typeface="+mn-ea"/>
                <a:sym typeface="+mn-lt"/>
              </a:rPr>
              <a:t>这两段为过渡段，第</a:t>
            </a:r>
            <a:r>
              <a:rPr lang="en-US" altLang="zh-CN" sz="2600" b="1" dirty="0">
                <a:solidFill>
                  <a:srgbClr val="0000FF"/>
                </a:solidFill>
                <a:latin typeface="+mn-lt"/>
                <a:ea typeface="+mn-ea"/>
                <a:cs typeface="+mn-ea"/>
                <a:sym typeface="+mn-lt"/>
              </a:rPr>
              <a:t>7</a:t>
            </a:r>
            <a:r>
              <a:rPr lang="zh-CN" altLang="en-US" sz="2600" b="1" dirty="0">
                <a:solidFill>
                  <a:srgbClr val="0000FF"/>
                </a:solidFill>
                <a:latin typeface="+mn-lt"/>
                <a:ea typeface="+mn-ea"/>
                <a:cs typeface="+mn-ea"/>
                <a:sym typeface="+mn-lt"/>
              </a:rPr>
              <a:t>段通过议论承接上文闻一多作为学者的“说”和“做”的情况，第</a:t>
            </a:r>
            <a:r>
              <a:rPr lang="en-US" altLang="zh-CN" sz="2600" b="1" dirty="0">
                <a:solidFill>
                  <a:srgbClr val="0000FF"/>
                </a:solidFill>
                <a:latin typeface="+mn-lt"/>
                <a:ea typeface="+mn-ea"/>
                <a:cs typeface="+mn-ea"/>
                <a:sym typeface="+mn-lt"/>
              </a:rPr>
              <a:t>8</a:t>
            </a:r>
            <a:r>
              <a:rPr lang="zh-CN" altLang="en-US" sz="2600" b="1" dirty="0">
                <a:solidFill>
                  <a:srgbClr val="0000FF"/>
                </a:solidFill>
                <a:latin typeface="+mn-lt"/>
                <a:ea typeface="+mn-ea"/>
                <a:cs typeface="+mn-ea"/>
                <a:sym typeface="+mn-lt"/>
              </a:rPr>
              <a:t>段总起下文。这样连缀紧密，脉络清晰，过渡自然，把两个方面的情况以简明的语言并列地提出来，给读者以深刻的印象。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73063" y="533400"/>
            <a:ext cx="8388350" cy="115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800" b="1">
                <a:latin typeface="+mn-lt"/>
                <a:ea typeface="+mn-ea"/>
                <a:cs typeface="+mn-ea"/>
                <a:sym typeface="+mn-lt"/>
              </a:rPr>
              <a:t>    自由读课文，说一说：文章写了闻一多先生的哪几件事？</a:t>
            </a:r>
          </a:p>
        </p:txBody>
      </p:sp>
      <p:sp>
        <p:nvSpPr>
          <p:cNvPr id="7" name="AutoShape 3"/>
          <p:cNvSpPr>
            <a:spLocks noChangeArrowheads="1"/>
          </p:cNvSpPr>
          <p:nvPr/>
        </p:nvSpPr>
        <p:spPr bwMode="auto">
          <a:xfrm>
            <a:off x="373063" y="1776413"/>
            <a:ext cx="1223962" cy="1127125"/>
          </a:xfrm>
          <a:prstGeom prst="octagon">
            <a:avLst>
              <a:gd name="adj" fmla="val 2928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lstStyle/>
          <a:p>
            <a:pPr algn="ctr">
              <a:lnSpc>
                <a:spcPct val="110000"/>
              </a:lnSpc>
            </a:pPr>
            <a:r>
              <a:rPr lang="zh-CN" altLang="en-US" sz="2800" b="1">
                <a:latin typeface="+mn-lt"/>
                <a:ea typeface="+mn-ea"/>
                <a:cs typeface="+mn-ea"/>
                <a:sym typeface="+mn-lt"/>
              </a:rPr>
              <a:t>学者</a:t>
            </a:r>
          </a:p>
          <a:p>
            <a:pPr algn="ctr">
              <a:lnSpc>
                <a:spcPct val="110000"/>
              </a:lnSpc>
            </a:pPr>
            <a:r>
              <a:rPr lang="zh-CN" altLang="en-US" sz="2800" b="1">
                <a:latin typeface="+mn-lt"/>
                <a:ea typeface="+mn-ea"/>
                <a:cs typeface="+mn-ea"/>
                <a:sym typeface="+mn-lt"/>
              </a:rPr>
              <a:t>方面</a:t>
            </a:r>
          </a:p>
        </p:txBody>
      </p:sp>
      <p:sp>
        <p:nvSpPr>
          <p:cNvPr id="8" name="AutoShape 4"/>
          <p:cNvSpPr>
            <a:spLocks noChangeArrowheads="1"/>
          </p:cNvSpPr>
          <p:nvPr/>
        </p:nvSpPr>
        <p:spPr bwMode="auto">
          <a:xfrm>
            <a:off x="373063" y="3140075"/>
            <a:ext cx="1293812" cy="1114425"/>
          </a:xfrm>
          <a:prstGeom prst="octagon">
            <a:avLst>
              <a:gd name="adj" fmla="val 2928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lstStyle/>
          <a:p>
            <a:pPr algn="ctr">
              <a:lnSpc>
                <a:spcPct val="110000"/>
              </a:lnSpc>
            </a:pPr>
            <a:r>
              <a:rPr lang="zh-CN" altLang="en-US" sz="2800" b="1">
                <a:latin typeface="+mn-lt"/>
                <a:ea typeface="+mn-ea"/>
                <a:cs typeface="+mn-ea"/>
                <a:sym typeface="+mn-lt"/>
              </a:rPr>
              <a:t>革命家</a:t>
            </a:r>
          </a:p>
          <a:p>
            <a:pPr algn="ctr">
              <a:lnSpc>
                <a:spcPct val="110000"/>
              </a:lnSpc>
            </a:pPr>
            <a:r>
              <a:rPr lang="zh-CN" altLang="en-US" sz="2800" b="1">
                <a:latin typeface="+mn-lt"/>
                <a:ea typeface="+mn-ea"/>
                <a:cs typeface="+mn-ea"/>
                <a:sym typeface="+mn-lt"/>
              </a:rPr>
              <a:t>方面</a:t>
            </a:r>
          </a:p>
        </p:txBody>
      </p:sp>
      <p:sp>
        <p:nvSpPr>
          <p:cNvPr id="2" name="五边形 1"/>
          <p:cNvSpPr/>
          <p:nvPr/>
        </p:nvSpPr>
        <p:spPr>
          <a:xfrm>
            <a:off x="1827213" y="1787525"/>
            <a:ext cx="7134225" cy="1104900"/>
          </a:xfrm>
          <a:prstGeom prst="homePlat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zh-CN" altLang="en-US" sz="2800" b="1" dirty="0">
                <a:solidFill>
                  <a:srgbClr val="FF00FF"/>
                </a:solidFill>
                <a:cs typeface="+mn-ea"/>
                <a:sym typeface="+mn-lt"/>
              </a:rPr>
              <a:t>闻一多先生写作《唐诗杂论》、《楚辞校补》、《古典新义》三本书的情况。</a:t>
            </a:r>
            <a:endParaRPr lang="zh-CN" altLang="en-US" sz="2800" dirty="0">
              <a:solidFill>
                <a:srgbClr val="FF00FF"/>
              </a:solidFill>
              <a:cs typeface="+mn-ea"/>
              <a:sym typeface="+mn-lt"/>
            </a:endParaRPr>
          </a:p>
        </p:txBody>
      </p:sp>
      <p:sp>
        <p:nvSpPr>
          <p:cNvPr id="14" name="五边形 13"/>
          <p:cNvSpPr/>
          <p:nvPr/>
        </p:nvSpPr>
        <p:spPr>
          <a:xfrm>
            <a:off x="1827213" y="3149600"/>
            <a:ext cx="7134225" cy="1104900"/>
          </a:xfrm>
          <a:prstGeom prst="homePlat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zh-CN" altLang="en-US" sz="2800" b="1" dirty="0">
                <a:solidFill>
                  <a:srgbClr val="FF00FF"/>
                </a:solidFill>
                <a:cs typeface="+mn-ea"/>
                <a:sym typeface="+mn-lt"/>
              </a:rPr>
              <a:t>闻一多先生起稿政治传单、群众大会演说、参加游行示威这三件事。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nimBg="1" autoUpdateAnimBg="0"/>
      <p:bldP spid="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317500" y="1771650"/>
            <a:ext cx="55959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3200" b="1" dirty="0">
                <a:solidFill>
                  <a:srgbClr val="FF0000"/>
                </a:solidFill>
                <a:latin typeface="+mn-lt"/>
                <a:ea typeface="+mn-ea"/>
                <a:cs typeface="+mn-ea"/>
                <a:sym typeface="+mn-lt"/>
              </a:rPr>
              <a:t>    记叙闻一多先生的主要事略，表现了他的崇高品格，高度赞扬了他的革命精神。</a:t>
            </a:r>
          </a:p>
        </p:txBody>
      </p:sp>
      <p:sp>
        <p:nvSpPr>
          <p:cNvPr id="12291" name="矩形 2"/>
          <p:cNvSpPr>
            <a:spLocks noChangeArrowheads="1"/>
          </p:cNvSpPr>
          <p:nvPr/>
        </p:nvSpPr>
        <p:spPr bwMode="auto">
          <a:xfrm>
            <a:off x="1346200" y="731838"/>
            <a:ext cx="4354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600" b="1">
                <a:solidFill>
                  <a:srgbClr val="000000"/>
                </a:solidFill>
                <a:latin typeface="+mn-lt"/>
                <a:ea typeface="+mn-ea"/>
                <a:cs typeface="+mn-ea"/>
                <a:sym typeface="+mn-lt"/>
              </a:rPr>
              <a:t>本文的中心是什么？</a:t>
            </a:r>
          </a:p>
        </p:txBody>
      </p:sp>
      <p:pic>
        <p:nvPicPr>
          <p:cNvPr id="39938" name="Picture 2" descr="http://www.lszj.com/uploads/allimg/160820/2-160R0150Ia2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0300" y="1655763"/>
            <a:ext cx="2590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1000"/>
                                        <p:tgtEl>
                                          <p:spTgt spid="64515"/>
                                        </p:tgtEl>
                                      </p:cBhvr>
                                    </p:animEffect>
                                    <p:anim calcmode="lin" valueType="num">
                                      <p:cBhvr>
                                        <p:cTn id="8" dur="1000" fill="hold"/>
                                        <p:tgtEl>
                                          <p:spTgt spid="64515"/>
                                        </p:tgtEl>
                                        <p:attrNameLst>
                                          <p:attrName>ppt_x</p:attrName>
                                        </p:attrNameLst>
                                      </p:cBhvr>
                                      <p:tavLst>
                                        <p:tav tm="0">
                                          <p:val>
                                            <p:strVal val="#ppt_x"/>
                                          </p:val>
                                        </p:tav>
                                        <p:tav tm="100000">
                                          <p:val>
                                            <p:strVal val="#ppt_x"/>
                                          </p:val>
                                        </p:tav>
                                      </p:tavLst>
                                    </p:anim>
                                    <p:anim calcmode="lin" valueType="num">
                                      <p:cBhvr>
                                        <p:cTn id="9" dur="1000" fill="hold"/>
                                        <p:tgtEl>
                                          <p:spTgt spid="645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fade">
                                      <p:cBhvr>
                                        <p:cTn id="12" dur="1000"/>
                                        <p:tgtEl>
                                          <p:spTgt spid="39938"/>
                                        </p:tgtEl>
                                      </p:cBhvr>
                                    </p:animEffect>
                                    <p:anim calcmode="lin" valueType="num">
                                      <p:cBhvr>
                                        <p:cTn id="13" dur="1000" fill="hold"/>
                                        <p:tgtEl>
                                          <p:spTgt spid="39938"/>
                                        </p:tgtEl>
                                        <p:attrNameLst>
                                          <p:attrName>ppt_x</p:attrName>
                                        </p:attrNameLst>
                                      </p:cBhvr>
                                      <p:tavLst>
                                        <p:tav tm="0">
                                          <p:val>
                                            <p:strVal val="#ppt_x"/>
                                          </p:val>
                                        </p:tav>
                                        <p:tav tm="100000">
                                          <p:val>
                                            <p:strVal val="#ppt_x"/>
                                          </p:val>
                                        </p:tav>
                                      </p:tavLst>
                                    </p:anim>
                                    <p:anim calcmode="lin" valueType="num">
                                      <p:cBhvr>
                                        <p:cTn id="14"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p:cNvSpPr>
            <a:spLocks noChangeArrowheads="1"/>
          </p:cNvSpPr>
          <p:nvPr/>
        </p:nvSpPr>
        <p:spPr bwMode="auto">
          <a:xfrm>
            <a:off x="396875" y="754063"/>
            <a:ext cx="7939088" cy="108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latin typeface="+mn-lt"/>
                <a:ea typeface="+mn-ea"/>
                <a:cs typeface="+mn-ea"/>
                <a:sym typeface="+mn-lt"/>
              </a:rPr>
              <a:t>    默读第一部分，说一说：这部分列举了哪些事例？这些事例选材的角度是什么？是怎样安排详略的？</a:t>
            </a:r>
          </a:p>
        </p:txBody>
      </p:sp>
      <p:sp>
        <p:nvSpPr>
          <p:cNvPr id="3" name="矩形 2"/>
          <p:cNvSpPr>
            <a:spLocks noChangeArrowheads="1"/>
          </p:cNvSpPr>
          <p:nvPr/>
        </p:nvSpPr>
        <p:spPr bwMode="auto">
          <a:xfrm>
            <a:off x="396875" y="1903413"/>
            <a:ext cx="8358188"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solidFill>
                  <a:srgbClr val="0000FF"/>
                </a:solidFill>
                <a:latin typeface="+mn-lt"/>
                <a:ea typeface="+mn-ea"/>
                <a:cs typeface="+mn-ea"/>
                <a:sym typeface="+mn-lt"/>
              </a:rPr>
              <a:t>    三个事例：写作</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唐诗杂论</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楚辞校补</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古典新义</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三本书的情况。写作</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唐诗杂论</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事例是从“做”了再“说”这个角度选材的；其他两个事例是从“做”了也不一定“说”这个角度选材的。详写第一件事，略写后两件事。 </a:t>
            </a:r>
          </a:p>
        </p:txBody>
      </p:sp>
      <p:grpSp>
        <p:nvGrpSpPr>
          <p:cNvPr id="13316" name="组合 3"/>
          <p:cNvGrpSpPr>
            <a:grpSpLocks/>
          </p:cNvGrpSpPr>
          <p:nvPr/>
        </p:nvGrpSpPr>
        <p:grpSpPr bwMode="auto">
          <a:xfrm>
            <a:off x="293688" y="209550"/>
            <a:ext cx="2062162" cy="544513"/>
            <a:chOff x="1438698" y="982657"/>
            <a:chExt cx="2498303" cy="616461"/>
          </a:xfrm>
        </p:grpSpPr>
        <p:pic>
          <p:nvPicPr>
            <p:cNvPr id="13317"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合作探究</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
          <p:cNvSpPr>
            <a:spLocks noChangeArrowheads="1"/>
          </p:cNvSpPr>
          <p:nvPr/>
        </p:nvSpPr>
        <p:spPr bwMode="auto">
          <a:xfrm>
            <a:off x="366713" y="773113"/>
            <a:ext cx="84153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latin typeface="+mn-lt"/>
                <a:ea typeface="+mn-ea"/>
                <a:cs typeface="+mn-ea"/>
                <a:sym typeface="+mn-lt"/>
              </a:rPr>
              <a:t>    作为学者的闻一多，可以记述的事情有很多，作者为什么单选写作</a:t>
            </a:r>
            <a:r>
              <a:rPr lang="en-US" altLang="zh-CN" sz="2600" b="1">
                <a:latin typeface="+mn-lt"/>
                <a:ea typeface="+mn-ea"/>
                <a:cs typeface="+mn-ea"/>
                <a:sym typeface="+mn-lt"/>
              </a:rPr>
              <a:t>《</a:t>
            </a:r>
            <a:r>
              <a:rPr lang="zh-CN" altLang="en-US" sz="2600" b="1">
                <a:latin typeface="+mn-lt"/>
                <a:ea typeface="+mn-ea"/>
                <a:cs typeface="+mn-ea"/>
                <a:sym typeface="+mn-lt"/>
              </a:rPr>
              <a:t>唐诗杂论</a:t>
            </a:r>
            <a:r>
              <a:rPr lang="en-US" altLang="zh-CN" sz="2600" b="1">
                <a:latin typeface="+mn-lt"/>
                <a:ea typeface="+mn-ea"/>
                <a:cs typeface="+mn-ea"/>
                <a:sym typeface="+mn-lt"/>
              </a:rPr>
              <a:t>》《</a:t>
            </a:r>
            <a:r>
              <a:rPr lang="zh-CN" altLang="en-US" sz="2600" b="1">
                <a:latin typeface="+mn-lt"/>
                <a:ea typeface="+mn-ea"/>
                <a:cs typeface="+mn-ea"/>
                <a:sym typeface="+mn-lt"/>
              </a:rPr>
              <a:t>楚辞校补</a:t>
            </a:r>
            <a:r>
              <a:rPr lang="en-US" altLang="zh-CN" sz="2600" b="1">
                <a:latin typeface="+mn-lt"/>
                <a:ea typeface="+mn-ea"/>
                <a:cs typeface="+mn-ea"/>
                <a:sym typeface="+mn-lt"/>
              </a:rPr>
              <a:t>》《</a:t>
            </a:r>
            <a:r>
              <a:rPr lang="zh-CN" altLang="en-US" sz="2600" b="1">
                <a:latin typeface="+mn-lt"/>
                <a:ea typeface="+mn-ea"/>
                <a:cs typeface="+mn-ea"/>
                <a:sym typeface="+mn-lt"/>
              </a:rPr>
              <a:t>古典新义</a:t>
            </a:r>
            <a:r>
              <a:rPr lang="en-US" altLang="zh-CN" sz="2600" b="1">
                <a:latin typeface="+mn-lt"/>
                <a:ea typeface="+mn-ea"/>
                <a:cs typeface="+mn-ea"/>
                <a:sym typeface="+mn-lt"/>
              </a:rPr>
              <a:t>》</a:t>
            </a:r>
            <a:r>
              <a:rPr lang="zh-CN" altLang="en-US" sz="2600" b="1">
                <a:latin typeface="+mn-lt"/>
                <a:ea typeface="+mn-ea"/>
                <a:cs typeface="+mn-ea"/>
                <a:sym typeface="+mn-lt"/>
              </a:rPr>
              <a:t>三本书的情况加以表现？</a:t>
            </a:r>
          </a:p>
        </p:txBody>
      </p:sp>
      <p:sp>
        <p:nvSpPr>
          <p:cNvPr id="5" name="矩形 4"/>
          <p:cNvSpPr>
            <a:spLocks noChangeArrowheads="1"/>
          </p:cNvSpPr>
          <p:nvPr/>
        </p:nvSpPr>
        <p:spPr bwMode="auto">
          <a:xfrm>
            <a:off x="366713" y="2493963"/>
            <a:ext cx="84153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latin typeface="+mn-lt"/>
                <a:ea typeface="+mn-ea"/>
                <a:cs typeface="+mn-ea"/>
                <a:sym typeface="+mn-lt"/>
              </a:rPr>
              <a:t>    </a:t>
            </a:r>
            <a:r>
              <a:rPr lang="zh-CN" altLang="en-US" sz="2600" b="1">
                <a:solidFill>
                  <a:srgbClr val="0000FF"/>
                </a:solidFill>
                <a:latin typeface="+mn-lt"/>
                <a:ea typeface="+mn-ea"/>
                <a:cs typeface="+mn-ea"/>
                <a:sym typeface="+mn-lt"/>
              </a:rPr>
              <a:t>作者所选的材料有典型性，能以少胜多，这三件事已经把闻一多先生严谨刻苦的治学态度、孜孜不倦钻探宝藏的治学精神表现出来了。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2"/>
          <p:cNvSpPr>
            <a:spLocks noChangeArrowheads="1"/>
          </p:cNvSpPr>
          <p:nvPr/>
        </p:nvSpPr>
        <p:spPr bwMode="auto">
          <a:xfrm>
            <a:off x="269875" y="746125"/>
            <a:ext cx="8609013" cy="108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latin typeface="+mn-lt"/>
                <a:ea typeface="+mn-ea"/>
                <a:cs typeface="+mn-ea"/>
                <a:sym typeface="+mn-lt"/>
              </a:rPr>
              <a:t>    作者从哪些方面详细叙写闻一多先生编写</a:t>
            </a:r>
            <a:r>
              <a:rPr lang="en-US" altLang="zh-CN" sz="2600" b="1">
                <a:latin typeface="+mn-lt"/>
                <a:ea typeface="+mn-ea"/>
                <a:cs typeface="+mn-ea"/>
                <a:sym typeface="+mn-lt"/>
              </a:rPr>
              <a:t>《</a:t>
            </a:r>
            <a:r>
              <a:rPr lang="zh-CN" altLang="en-US" sz="2600" b="1">
                <a:latin typeface="+mn-lt"/>
                <a:ea typeface="+mn-ea"/>
                <a:cs typeface="+mn-ea"/>
                <a:sym typeface="+mn-lt"/>
              </a:rPr>
              <a:t>唐诗杂论</a:t>
            </a:r>
            <a:r>
              <a:rPr lang="en-US" altLang="zh-CN" sz="2600" b="1">
                <a:latin typeface="+mn-lt"/>
                <a:ea typeface="+mn-ea"/>
                <a:cs typeface="+mn-ea"/>
                <a:sym typeface="+mn-lt"/>
              </a:rPr>
              <a:t>》</a:t>
            </a:r>
            <a:r>
              <a:rPr lang="zh-CN" altLang="en-US" sz="2600" b="1">
                <a:latin typeface="+mn-lt"/>
                <a:ea typeface="+mn-ea"/>
                <a:cs typeface="+mn-ea"/>
                <a:sym typeface="+mn-lt"/>
              </a:rPr>
              <a:t>时的情况？突出表现了什么？</a:t>
            </a:r>
          </a:p>
        </p:txBody>
      </p:sp>
      <p:sp>
        <p:nvSpPr>
          <p:cNvPr id="5" name="矩形 4"/>
          <p:cNvSpPr>
            <a:spLocks noChangeArrowheads="1"/>
          </p:cNvSpPr>
          <p:nvPr/>
        </p:nvSpPr>
        <p:spPr bwMode="auto">
          <a:xfrm>
            <a:off x="269875" y="2044700"/>
            <a:ext cx="8609013"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solidFill>
                  <a:srgbClr val="0000FF"/>
                </a:solidFill>
                <a:latin typeface="+mn-lt"/>
                <a:ea typeface="+mn-ea"/>
                <a:cs typeface="+mn-ea"/>
                <a:sym typeface="+mn-lt"/>
              </a:rPr>
              <a:t>    写闻一多先生研究唐诗，并没有写他研究的详细内容，而是着重写他研究的目的和态度。突出表现了闻一多先生研究学问的目的在于救国，表现了闻先生的刻苦精神以及一丝不苟的严谨态度。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
          <p:cNvSpPr>
            <a:spLocks noChangeArrowheads="1"/>
          </p:cNvSpPr>
          <p:nvPr/>
        </p:nvSpPr>
        <p:spPr bwMode="auto">
          <a:xfrm>
            <a:off x="366713" y="568325"/>
            <a:ext cx="8218487" cy="108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latin typeface="+mn-lt"/>
                <a:ea typeface="+mn-ea"/>
                <a:cs typeface="+mn-ea"/>
                <a:sym typeface="+mn-lt"/>
              </a:rPr>
              <a:t>    作者在叙述过程中穿插了哪些形象的描写？试分析其作用。</a:t>
            </a:r>
          </a:p>
        </p:txBody>
      </p:sp>
      <p:sp>
        <p:nvSpPr>
          <p:cNvPr id="5" name="矩形 4"/>
          <p:cNvSpPr>
            <a:spLocks noChangeArrowheads="1"/>
          </p:cNvSpPr>
          <p:nvPr/>
        </p:nvSpPr>
        <p:spPr bwMode="auto">
          <a:xfrm>
            <a:off x="269875" y="1701800"/>
            <a:ext cx="8609013"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solidFill>
                  <a:srgbClr val="0000FF"/>
                </a:solidFill>
                <a:latin typeface="+mn-lt"/>
                <a:ea typeface="+mn-ea"/>
                <a:cs typeface="+mn-ea"/>
                <a:sym typeface="+mn-lt"/>
              </a:rPr>
              <a:t>    </a:t>
            </a:r>
            <a:r>
              <a:rPr lang="zh-CN" altLang="en-US" sz="2600" b="1">
                <a:solidFill>
                  <a:srgbClr val="FF0000"/>
                </a:solidFill>
                <a:latin typeface="+mn-lt"/>
                <a:ea typeface="+mn-ea"/>
                <a:cs typeface="+mn-ea"/>
                <a:sym typeface="+mn-lt"/>
              </a:rPr>
              <a:t>肖像描写：</a:t>
            </a:r>
            <a:r>
              <a:rPr lang="zh-CN" altLang="en-US" sz="2600" b="1">
                <a:solidFill>
                  <a:srgbClr val="0000FF"/>
                </a:solidFill>
                <a:latin typeface="+mn-lt"/>
                <a:ea typeface="+mn-ea"/>
                <a:cs typeface="+mn-ea"/>
                <a:sym typeface="+mn-lt"/>
              </a:rPr>
              <a:t>炯炯目光，目不窥园。</a:t>
            </a:r>
            <a:endParaRPr lang="en-US" altLang="zh-CN" sz="2600" b="1">
              <a:solidFill>
                <a:srgbClr val="0000FF"/>
              </a:solidFill>
              <a:latin typeface="+mn-lt"/>
              <a:ea typeface="+mn-ea"/>
              <a:cs typeface="+mn-ea"/>
              <a:sym typeface="+mn-lt"/>
            </a:endParaRPr>
          </a:p>
          <a:p>
            <a:pPr>
              <a:lnSpc>
                <a:spcPct val="130000"/>
              </a:lnSpc>
              <a:spcBef>
                <a:spcPts val="600"/>
              </a:spcBef>
            </a:pPr>
            <a:r>
              <a:rPr lang="zh-CN" altLang="en-US" sz="2600" b="1">
                <a:solidFill>
                  <a:srgbClr val="0000FF"/>
                </a:solidFill>
                <a:latin typeface="+mn-lt"/>
                <a:ea typeface="+mn-ea"/>
                <a:cs typeface="+mn-ea"/>
                <a:sym typeface="+mn-lt"/>
              </a:rPr>
              <a:t>    </a:t>
            </a:r>
            <a:r>
              <a:rPr lang="zh-CN" altLang="en-US" sz="2600" b="1">
                <a:solidFill>
                  <a:srgbClr val="FF0000"/>
                </a:solidFill>
                <a:latin typeface="+mn-lt"/>
                <a:ea typeface="+mn-ea"/>
                <a:cs typeface="+mn-ea"/>
                <a:sym typeface="+mn-lt"/>
              </a:rPr>
              <a:t>细节描写：</a:t>
            </a:r>
            <a:r>
              <a:rPr lang="zh-CN" altLang="en-US" sz="2600" b="1">
                <a:solidFill>
                  <a:srgbClr val="0000FF"/>
                </a:solidFill>
                <a:latin typeface="+mn-lt"/>
                <a:ea typeface="+mn-ea"/>
                <a:cs typeface="+mn-ea"/>
                <a:sym typeface="+mn-lt"/>
              </a:rPr>
              <a:t>一个又一个大的四方竹纸本子，写满了密密麻麻的小楷，如群蚁排衙。</a:t>
            </a:r>
            <a:endParaRPr lang="en-US" altLang="zh-CN" sz="2600" b="1">
              <a:solidFill>
                <a:srgbClr val="0000FF"/>
              </a:solidFill>
              <a:latin typeface="+mn-lt"/>
              <a:ea typeface="+mn-ea"/>
              <a:cs typeface="+mn-ea"/>
              <a:sym typeface="+mn-lt"/>
            </a:endParaRPr>
          </a:p>
          <a:p>
            <a:pPr>
              <a:lnSpc>
                <a:spcPct val="130000"/>
              </a:lnSpc>
              <a:spcBef>
                <a:spcPts val="600"/>
              </a:spcBef>
            </a:pPr>
            <a:r>
              <a:rPr lang="zh-CN" altLang="en-US" sz="2600" b="1">
                <a:solidFill>
                  <a:srgbClr val="0000FF"/>
                </a:solidFill>
                <a:latin typeface="+mn-lt"/>
                <a:ea typeface="+mn-ea"/>
                <a:cs typeface="+mn-ea"/>
                <a:sym typeface="+mn-lt"/>
              </a:rPr>
              <a:t>    </a:t>
            </a:r>
            <a:r>
              <a:rPr lang="zh-CN" altLang="en-US" sz="2600" b="1">
                <a:solidFill>
                  <a:srgbClr val="FF0000"/>
                </a:solidFill>
                <a:latin typeface="+mn-lt"/>
                <a:ea typeface="+mn-ea"/>
                <a:cs typeface="+mn-ea"/>
                <a:sym typeface="+mn-lt"/>
              </a:rPr>
              <a:t>作用：</a:t>
            </a:r>
            <a:r>
              <a:rPr lang="zh-CN" altLang="en-US" sz="2600" b="1">
                <a:solidFill>
                  <a:srgbClr val="0000FF"/>
                </a:solidFill>
                <a:latin typeface="+mn-lt"/>
                <a:ea typeface="+mn-ea"/>
                <a:cs typeface="+mn-ea"/>
                <a:sym typeface="+mn-lt"/>
              </a:rPr>
              <a:t>使闻一多令人尊敬的高大形象具体再现，使他的精神、品格、作风可以具体感知。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0009" y="254379"/>
            <a:ext cx="6448926" cy="4070113"/>
          </a:xfrm>
          <a:prstGeom prst="rect">
            <a:avLst/>
          </a:prstGeom>
          <a:noFill/>
        </p:spPr>
        <p:txBody>
          <a:bodyPr wrap="square" numCol="2" rtlCol="0">
            <a:spAutoFit/>
          </a:bodyPr>
          <a:lstStyle/>
          <a:p>
            <a:r>
              <a:rPr lang="zh-CN" altLang="en-US" b="1" dirty="0"/>
              <a:t>你可知</a:t>
            </a:r>
            <a:r>
              <a:rPr lang="en-US" altLang="zh-CN" b="1" dirty="0"/>
              <a:t>Macau</a:t>
            </a:r>
            <a:r>
              <a:rPr lang="zh-CN" altLang="en-US" b="1" dirty="0"/>
              <a:t>不是我真姓</a:t>
            </a:r>
          </a:p>
          <a:p>
            <a:r>
              <a:rPr lang="zh-CN" altLang="en-US" b="1" dirty="0"/>
              <a:t>我离开你太久了 母亲</a:t>
            </a:r>
          </a:p>
          <a:p>
            <a:r>
              <a:rPr lang="zh-CN" altLang="en-US" b="1" dirty="0"/>
              <a:t>但是他们掳去的</a:t>
            </a:r>
          </a:p>
          <a:p>
            <a:r>
              <a:rPr lang="zh-CN" altLang="en-US" b="1" dirty="0"/>
              <a:t>是我的肉体</a:t>
            </a:r>
          </a:p>
          <a:p>
            <a:r>
              <a:rPr lang="zh-CN" altLang="en-US" b="1" dirty="0"/>
              <a:t>你依然保管我内心的灵魂</a:t>
            </a:r>
          </a:p>
          <a:p>
            <a:r>
              <a:rPr lang="zh-CN" altLang="en-US" b="1" dirty="0"/>
              <a:t>你可知</a:t>
            </a:r>
            <a:r>
              <a:rPr lang="en-US" altLang="zh-CN" b="1" dirty="0"/>
              <a:t>Macau</a:t>
            </a:r>
            <a:r>
              <a:rPr lang="zh-CN" altLang="en-US" b="1" dirty="0"/>
              <a:t>不是我真姓</a:t>
            </a:r>
          </a:p>
          <a:p>
            <a:r>
              <a:rPr lang="zh-CN" altLang="en-US" b="1" dirty="0"/>
              <a:t>我离开你太久了 母亲</a:t>
            </a:r>
          </a:p>
          <a:p>
            <a:r>
              <a:rPr lang="zh-CN" altLang="en-US" b="1" dirty="0"/>
              <a:t>但是他们掳去的</a:t>
            </a:r>
          </a:p>
          <a:p>
            <a:r>
              <a:rPr lang="zh-CN" altLang="en-US" b="1" dirty="0"/>
              <a:t>是我的肉体</a:t>
            </a:r>
          </a:p>
          <a:p>
            <a:r>
              <a:rPr lang="zh-CN" altLang="en-US" b="1" dirty="0"/>
              <a:t>你依然保管我内心的灵魂</a:t>
            </a:r>
          </a:p>
          <a:p>
            <a:r>
              <a:rPr lang="zh-CN" altLang="en-US" b="1" dirty="0"/>
              <a:t>那三百年来</a:t>
            </a:r>
          </a:p>
          <a:p>
            <a:r>
              <a:rPr lang="zh-CN" altLang="en-US" b="1" dirty="0"/>
              <a:t>梦寐不忘的生母啊</a:t>
            </a:r>
          </a:p>
          <a:p>
            <a:r>
              <a:rPr lang="zh-CN" altLang="en-US" b="1" dirty="0"/>
              <a:t>请叫儿的乳名</a:t>
            </a:r>
          </a:p>
          <a:p>
            <a:r>
              <a:rPr lang="zh-CN" altLang="en-US" b="1" dirty="0"/>
              <a:t>叫我一声澳门</a:t>
            </a:r>
          </a:p>
          <a:p>
            <a:r>
              <a:rPr lang="zh-CN" altLang="en-US" b="1" dirty="0"/>
              <a:t>母亲啊母亲</a:t>
            </a:r>
          </a:p>
          <a:p>
            <a:r>
              <a:rPr lang="zh-CN" altLang="en-US" b="1" dirty="0"/>
              <a:t>我要回来 母亲 母亲</a:t>
            </a:r>
          </a:p>
          <a:p>
            <a:r>
              <a:rPr lang="zh-CN" altLang="en-US" b="1" dirty="0"/>
              <a:t>你可知</a:t>
            </a:r>
            <a:r>
              <a:rPr lang="en-US" altLang="zh-CN" b="1" dirty="0"/>
              <a:t>Macau</a:t>
            </a:r>
          </a:p>
          <a:p>
            <a:r>
              <a:rPr lang="zh-CN" altLang="en-US" b="1" dirty="0"/>
              <a:t>不是我真姓</a:t>
            </a:r>
          </a:p>
          <a:p>
            <a:r>
              <a:rPr lang="zh-CN" altLang="en-US" b="1" dirty="0"/>
              <a:t>我离开你太久了 母亲</a:t>
            </a:r>
          </a:p>
          <a:p>
            <a:r>
              <a:rPr lang="zh-CN" altLang="en-US" b="1" dirty="0"/>
              <a:t>但是他们掳去的</a:t>
            </a:r>
          </a:p>
          <a:p>
            <a:r>
              <a:rPr lang="zh-CN" altLang="en-US" b="1" dirty="0"/>
              <a:t>是我的肉体</a:t>
            </a:r>
          </a:p>
          <a:p>
            <a:r>
              <a:rPr lang="zh-CN" altLang="en-US" b="1" dirty="0"/>
              <a:t>你依然保管我内心的灵魂</a:t>
            </a:r>
          </a:p>
          <a:p>
            <a:r>
              <a:rPr lang="zh-CN" altLang="en-US" b="1" dirty="0"/>
              <a:t>那三百年来</a:t>
            </a:r>
          </a:p>
          <a:p>
            <a:r>
              <a:rPr lang="zh-CN" altLang="en-US" b="1" dirty="0"/>
              <a:t>梦寐不忘的生母啊</a:t>
            </a:r>
          </a:p>
          <a:p>
            <a:r>
              <a:rPr lang="zh-CN" altLang="en-US" b="1" dirty="0"/>
              <a:t>请叫儿的乳名</a:t>
            </a:r>
          </a:p>
          <a:p>
            <a:r>
              <a:rPr lang="zh-CN" altLang="en-US" b="1" dirty="0"/>
              <a:t>叫我一声澳门</a:t>
            </a:r>
          </a:p>
          <a:p>
            <a:r>
              <a:rPr lang="zh-CN" altLang="en-US" b="1" dirty="0"/>
              <a:t>母亲啊母亲</a:t>
            </a:r>
          </a:p>
          <a:p>
            <a:r>
              <a:rPr lang="zh-CN" altLang="en-US" b="1" dirty="0"/>
              <a:t>我要回来 母亲 母亲</a:t>
            </a:r>
          </a:p>
        </p:txBody>
      </p:sp>
      <p:sp>
        <p:nvSpPr>
          <p:cNvPr id="4" name="文本框 3"/>
          <p:cNvSpPr txBox="1"/>
          <p:nvPr/>
        </p:nvSpPr>
        <p:spPr>
          <a:xfrm>
            <a:off x="7154051" y="625642"/>
            <a:ext cx="738664" cy="2972930"/>
          </a:xfrm>
          <a:prstGeom prst="rect">
            <a:avLst/>
          </a:prstGeom>
          <a:noFill/>
        </p:spPr>
        <p:txBody>
          <a:bodyPr vert="eaVert" wrap="none" rtlCol="0">
            <a:spAutoFit/>
          </a:bodyPr>
          <a:lstStyle/>
          <a:p>
            <a:r>
              <a:rPr lang="zh-CN" altLang="en-US" sz="3600" dirty="0" smtClean="0">
                <a:solidFill>
                  <a:srgbClr val="FF0000"/>
                </a:solidFill>
                <a:latin typeface="+mj-ea"/>
                <a:ea typeface="+mj-ea"/>
              </a:rPr>
              <a:t>七子之歌</a:t>
            </a:r>
            <a:r>
              <a:rPr lang="en-US" altLang="zh-CN" sz="3600" dirty="0" smtClean="0">
                <a:solidFill>
                  <a:srgbClr val="FF0000"/>
                </a:solidFill>
                <a:latin typeface="+mj-ea"/>
                <a:ea typeface="+mj-ea"/>
              </a:rPr>
              <a:t>·</a:t>
            </a:r>
            <a:r>
              <a:rPr lang="zh-CN" altLang="en-US" sz="3600" dirty="0" smtClean="0">
                <a:solidFill>
                  <a:srgbClr val="FF0000"/>
                </a:solidFill>
                <a:latin typeface="+mj-ea"/>
                <a:ea typeface="+mj-ea"/>
              </a:rPr>
              <a:t>澳门</a:t>
            </a:r>
            <a:endParaRPr lang="zh-CN" altLang="en-US" sz="3600" dirty="0">
              <a:solidFill>
                <a:srgbClr val="FF0000"/>
              </a:solidFill>
              <a:latin typeface="+mj-ea"/>
              <a:ea typeface="+mj-ea"/>
            </a:endParaRPr>
          </a:p>
        </p:txBody>
      </p:sp>
      <p:pic>
        <p:nvPicPr>
          <p:cNvPr id="2" name="北京市少年宫合唱团 - 七子之歌-澳门">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10369" y="3729814"/>
            <a:ext cx="487363" cy="487363"/>
          </a:xfrm>
          <a:prstGeom prst="rect">
            <a:avLst/>
          </a:prstGeom>
        </p:spPr>
      </p:pic>
    </p:spTree>
    <p:extLst>
      <p:ext uri="{BB962C8B-B14F-4D97-AF65-F5344CB8AC3E}">
        <p14:creationId xmlns:p14="http://schemas.microsoft.com/office/powerpoint/2010/main" val="31852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6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2"/>
          <p:cNvSpPr>
            <a:spLocks noChangeArrowheads="1"/>
          </p:cNvSpPr>
          <p:nvPr/>
        </p:nvSpPr>
        <p:spPr bwMode="auto">
          <a:xfrm>
            <a:off x="298450" y="682625"/>
            <a:ext cx="8218488"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latin typeface="+mn-lt"/>
                <a:ea typeface="+mn-ea"/>
                <a:cs typeface="+mn-ea"/>
                <a:sym typeface="+mn-lt"/>
              </a:rPr>
              <a:t>    闻一多作为学者时的“说”和“做”，与作为民主战士时的“说”和“做”有哪些不同？彼此有无关联？试根据课文内容做简要分析。</a:t>
            </a:r>
          </a:p>
        </p:txBody>
      </p:sp>
      <p:sp>
        <p:nvSpPr>
          <p:cNvPr id="5" name="矩形 4"/>
          <p:cNvSpPr>
            <a:spLocks noChangeArrowheads="1"/>
          </p:cNvSpPr>
          <p:nvPr/>
        </p:nvSpPr>
        <p:spPr bwMode="auto">
          <a:xfrm>
            <a:off x="376238" y="2443163"/>
            <a:ext cx="82502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600" b="1">
                <a:solidFill>
                  <a:srgbClr val="0000FF"/>
                </a:solidFill>
                <a:latin typeface="+mn-lt"/>
                <a:ea typeface="+mn-ea"/>
                <a:cs typeface="+mn-ea"/>
                <a:sym typeface="+mn-lt"/>
              </a:rPr>
              <a:t>    作为学者，闻一多先生前期为了探索救国救民的出路而潜心学术，不畏艰辛，废寝忘食，数十年如一日，终于在学术上取得累累硕果。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30175" y="812800"/>
            <a:ext cx="8890000" cy="334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1000"/>
              </a:spcBef>
            </a:pPr>
            <a:r>
              <a:rPr lang="zh-CN" altLang="en-US" sz="2600" b="1">
                <a:solidFill>
                  <a:srgbClr val="0000FF"/>
                </a:solidFill>
                <a:latin typeface="+mn-lt"/>
                <a:ea typeface="+mn-ea"/>
                <a:cs typeface="+mn-ea"/>
                <a:sym typeface="+mn-lt"/>
              </a:rPr>
              <a:t>    作为民主战士，闻一多先生后期积极投身民主运动，敢于为人民讲话，面对凶残的敌人无所畏惧，视死如归，体现出民主战士的大勇，成为中国革命知识分子的楷模。</a:t>
            </a:r>
            <a:endParaRPr lang="en-US" altLang="zh-CN" sz="2600" b="1">
              <a:solidFill>
                <a:srgbClr val="0000FF"/>
              </a:solidFill>
              <a:latin typeface="+mn-lt"/>
              <a:ea typeface="+mn-ea"/>
              <a:cs typeface="+mn-ea"/>
              <a:sym typeface="+mn-lt"/>
            </a:endParaRPr>
          </a:p>
          <a:p>
            <a:pPr>
              <a:lnSpc>
                <a:spcPct val="130000"/>
              </a:lnSpc>
              <a:spcBef>
                <a:spcPts val="1000"/>
              </a:spcBef>
            </a:pPr>
            <a:r>
              <a:rPr lang="en-US" altLang="zh-CN" sz="2600" b="1">
                <a:solidFill>
                  <a:srgbClr val="0000FF"/>
                </a:solidFill>
                <a:latin typeface="+mn-lt"/>
                <a:ea typeface="+mn-ea"/>
                <a:cs typeface="+mn-ea"/>
                <a:sym typeface="+mn-lt"/>
              </a:rPr>
              <a:t>    </a:t>
            </a:r>
            <a:r>
              <a:rPr lang="zh-CN" altLang="en-US" sz="2600" b="1">
                <a:solidFill>
                  <a:srgbClr val="0000FF"/>
                </a:solidFill>
                <a:latin typeface="+mn-lt"/>
                <a:ea typeface="+mn-ea"/>
                <a:cs typeface="+mn-ea"/>
                <a:sym typeface="+mn-lt"/>
              </a:rPr>
              <a:t>闻先生在前期和后期所走的道路不同，反映了他对社会认识的变化。但作为一名卓越的学者，一名伟大的爱国者，一名言行一致的志士仁人，他却是始终如一的。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6863" y="474663"/>
            <a:ext cx="392747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http://cimg2.163.com/cnews/2006/11/30/200611301013002d0f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6900" y="1328738"/>
            <a:ext cx="4286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1611313" y="3201988"/>
            <a:ext cx="906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mn-lt"/>
                <a:ea typeface="+mn-ea"/>
                <a:cs typeface="+mn-ea"/>
                <a:sym typeface="+mn-lt"/>
              </a:rPr>
              <a:t>学者</a:t>
            </a:r>
            <a:endParaRPr lang="zh-CN" altLang="en-US" sz="2800">
              <a:latin typeface="+mn-lt"/>
              <a:ea typeface="+mn-ea"/>
              <a:cs typeface="+mn-ea"/>
              <a:sym typeface="+mn-lt"/>
            </a:endParaRPr>
          </a:p>
        </p:txBody>
      </p:sp>
      <p:sp>
        <p:nvSpPr>
          <p:cNvPr id="6" name="矩形 5"/>
          <p:cNvSpPr>
            <a:spLocks noChangeArrowheads="1"/>
          </p:cNvSpPr>
          <p:nvPr/>
        </p:nvSpPr>
        <p:spPr bwMode="auto">
          <a:xfrm>
            <a:off x="6097588" y="806450"/>
            <a:ext cx="16271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mn-lt"/>
                <a:ea typeface="+mn-ea"/>
                <a:cs typeface="+mn-ea"/>
                <a:sym typeface="+mn-lt"/>
              </a:rPr>
              <a:t>民主战士</a:t>
            </a:r>
            <a:endParaRPr lang="zh-CN" altLang="en-US" sz="2800">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arn(inVertical)">
                                      <p:cBhvr>
                                        <p:cTn id="7" dur="500"/>
                                        <p:tgtEl>
                                          <p:spTgt spid="184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barn(inVertical)">
                                      <p:cBhvr>
                                        <p:cTn id="18"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6"/>
          <p:cNvSpPr txBox="1">
            <a:spLocks noChangeArrowheads="1"/>
          </p:cNvSpPr>
          <p:nvPr/>
        </p:nvSpPr>
        <p:spPr bwMode="auto">
          <a:xfrm>
            <a:off x="514350" y="1857375"/>
            <a:ext cx="8221663" cy="1081899"/>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514350" indent="-514350" eaLnBrk="1" hangingPunct="1">
              <a:lnSpc>
                <a:spcPct val="130000"/>
              </a:lnSpc>
              <a:buFont typeface="+mj-lt"/>
              <a:buAutoNum type="arabicPeriod"/>
              <a:defRPr/>
            </a:pPr>
            <a:r>
              <a:rPr lang="zh-CN" altLang="en-US" sz="2600" b="1" dirty="0" smtClean="0">
                <a:latin typeface="+mn-lt"/>
                <a:ea typeface="+mn-ea"/>
                <a:cs typeface="+mn-ea"/>
                <a:sym typeface="+mn-lt"/>
              </a:rPr>
              <a:t>仰之弥高，越高，攀得越起劲；钻之弥坚，越坚，钻得越锲而不舍。</a:t>
            </a:r>
          </a:p>
        </p:txBody>
      </p:sp>
      <p:grpSp>
        <p:nvGrpSpPr>
          <p:cNvPr id="20483" name="组合 3"/>
          <p:cNvGrpSpPr>
            <a:grpSpLocks/>
          </p:cNvGrpSpPr>
          <p:nvPr/>
        </p:nvGrpSpPr>
        <p:grpSpPr bwMode="auto">
          <a:xfrm>
            <a:off x="293688" y="195263"/>
            <a:ext cx="2062162" cy="544512"/>
            <a:chOff x="1438698" y="982657"/>
            <a:chExt cx="2498303" cy="616461"/>
          </a:xfrm>
        </p:grpSpPr>
        <p:pic>
          <p:nvPicPr>
            <p:cNvPr id="20486"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品味语言</a:t>
              </a:r>
            </a:p>
          </p:txBody>
        </p:sp>
      </p:grpSp>
      <p:sp>
        <p:nvSpPr>
          <p:cNvPr id="5" name="矩形 4"/>
          <p:cNvSpPr/>
          <p:nvPr/>
        </p:nvSpPr>
        <p:spPr>
          <a:xfrm>
            <a:off x="598488" y="2916238"/>
            <a:ext cx="8053387" cy="1865312"/>
          </a:xfrm>
          <a:prstGeom prst="rect">
            <a:avLst/>
          </a:prstGeom>
        </p:spPr>
        <p:txBody>
          <a:bodyPr>
            <a:spAutoFit/>
          </a:bodyPr>
          <a:lstStyle/>
          <a:p>
            <a:pPr>
              <a:lnSpc>
                <a:spcPct val="120000"/>
              </a:lnSpc>
              <a:defRPr/>
            </a:pPr>
            <a:r>
              <a:rPr lang="zh-CN" altLang="en-US" sz="2400" b="1" dirty="0">
                <a:solidFill>
                  <a:srgbClr val="0000FF"/>
                </a:solidFill>
                <a:latin typeface="+mn-lt"/>
                <a:ea typeface="+mn-ea"/>
                <a:cs typeface="+mn-ea"/>
                <a:sym typeface="+mn-lt"/>
              </a:rPr>
              <a:t>    仰看起来越高，攀登起来就越起劲；钻研起来越困难，就会钻研地越锲而不舍。整齐的句式，叙议结合，写出了闻一多对“说”与“做”的态度和原则</a:t>
            </a:r>
            <a:r>
              <a:rPr lang="en-US" altLang="zh-CN" sz="2400" b="1" dirty="0">
                <a:solidFill>
                  <a:srgbClr val="0000FF"/>
                </a:solidFill>
                <a:latin typeface="+mn-lt"/>
                <a:ea typeface="+mn-ea"/>
                <a:cs typeface="+mn-ea"/>
                <a:sym typeface="+mn-lt"/>
              </a:rPr>
              <a:t>——</a:t>
            </a:r>
            <a:r>
              <a:rPr lang="zh-CN" altLang="en-US" sz="2400" b="1" dirty="0">
                <a:solidFill>
                  <a:srgbClr val="0000FF"/>
                </a:solidFill>
                <a:latin typeface="+mn-lt"/>
                <a:ea typeface="+mn-ea"/>
                <a:cs typeface="+mn-ea"/>
                <a:sym typeface="+mn-lt"/>
              </a:rPr>
              <a:t>严谨踏实、勇往直前、坚持不懈。</a:t>
            </a:r>
          </a:p>
        </p:txBody>
      </p:sp>
      <p:sp>
        <p:nvSpPr>
          <p:cNvPr id="20485" name="Text Box 2"/>
          <p:cNvSpPr txBox="1">
            <a:spLocks noChangeArrowheads="1"/>
          </p:cNvSpPr>
          <p:nvPr/>
        </p:nvSpPr>
        <p:spPr bwMode="auto">
          <a:xfrm>
            <a:off x="433388" y="831850"/>
            <a:ext cx="8383587" cy="108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600" b="1">
                <a:latin typeface="+mn-lt"/>
                <a:ea typeface="+mn-ea"/>
                <a:cs typeface="+mn-ea"/>
                <a:sym typeface="+mn-lt"/>
              </a:rPr>
              <a:t>    文中有些语句引发的感受与思考很丰富，试结合下列语句揣摩并体会其表达效果。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barn(inHorizontal)">
                                      <p:cBhvr>
                                        <p:cTn id="7" dur="500"/>
                                        <p:tgtEl>
                                          <p:spTgt spid="49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527050" y="868363"/>
            <a:ext cx="8220075" cy="597921"/>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514350" indent="-514350" eaLnBrk="1" hangingPunct="1">
              <a:lnSpc>
                <a:spcPct val="130000"/>
              </a:lnSpc>
              <a:buFont typeface="+mj-lt"/>
              <a:buAutoNum type="arabicPeriod" startAt="2"/>
              <a:defRPr/>
            </a:pPr>
            <a:r>
              <a:rPr lang="zh-CN" altLang="en-US" sz="2800" b="1" dirty="0" smtClean="0">
                <a:latin typeface="+mn-lt"/>
                <a:ea typeface="+mn-ea"/>
                <a:cs typeface="+mn-ea"/>
                <a:sym typeface="+mn-lt"/>
              </a:rPr>
              <a:t>他要给我们衰微的民族开一剂救济的文化药方。</a:t>
            </a:r>
          </a:p>
        </p:txBody>
      </p:sp>
      <p:sp>
        <p:nvSpPr>
          <p:cNvPr id="9" name="矩形 8"/>
          <p:cNvSpPr>
            <a:spLocks noChangeArrowheads="1"/>
          </p:cNvSpPr>
          <p:nvPr/>
        </p:nvSpPr>
        <p:spPr bwMode="auto">
          <a:xfrm>
            <a:off x="484188" y="1730375"/>
            <a:ext cx="8262937"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rgbClr val="0000FF"/>
                </a:solidFill>
                <a:latin typeface="+mn-lt"/>
                <a:ea typeface="+mn-ea"/>
                <a:cs typeface="+mn-ea"/>
                <a:sym typeface="+mn-lt"/>
              </a:rPr>
              <a:t>    “开一剂救济的文化药方”是比喻的说法，指寻找使我国民族文化繁荣昌盛起来的方法。自</a:t>
            </a:r>
            <a:r>
              <a:rPr lang="en-US" altLang="zh-CN" sz="2800" b="1">
                <a:solidFill>
                  <a:srgbClr val="0000FF"/>
                </a:solidFill>
                <a:latin typeface="+mn-lt"/>
                <a:ea typeface="+mn-ea"/>
                <a:cs typeface="+mn-ea"/>
                <a:sym typeface="+mn-lt"/>
              </a:rPr>
              <a:t>20</a:t>
            </a:r>
            <a:r>
              <a:rPr lang="zh-CN" altLang="en-US" sz="2800" b="1">
                <a:solidFill>
                  <a:srgbClr val="0000FF"/>
                </a:solidFill>
                <a:latin typeface="+mn-lt"/>
                <a:ea typeface="+mn-ea"/>
                <a:cs typeface="+mn-ea"/>
                <a:sym typeface="+mn-lt"/>
              </a:rPr>
              <a:t>年代末起，闻先生过了十多年“书斋生活”，企图从文化上寻找振兴民族的途径。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277813" y="755650"/>
            <a:ext cx="8316912" cy="1158074"/>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514350" indent="-514350" eaLnBrk="1" hangingPunct="1">
              <a:lnSpc>
                <a:spcPct val="130000"/>
              </a:lnSpc>
              <a:buFont typeface="+mj-lt"/>
              <a:buAutoNum type="arabicPeriod" startAt="3"/>
              <a:defRPr/>
            </a:pPr>
            <a:r>
              <a:rPr lang="en-US" altLang="zh-CN" sz="2800" b="1" dirty="0" smtClean="0">
                <a:latin typeface="+mn-lt"/>
                <a:ea typeface="+mn-ea"/>
                <a:cs typeface="+mn-ea"/>
                <a:sym typeface="+mn-lt"/>
              </a:rPr>
              <a:t>1930</a:t>
            </a:r>
            <a:r>
              <a:rPr lang="zh-CN" altLang="en-US" sz="2800" b="1" dirty="0" smtClean="0">
                <a:latin typeface="+mn-lt"/>
                <a:ea typeface="+mn-ea"/>
                <a:cs typeface="+mn-ea"/>
                <a:sym typeface="+mn-lt"/>
              </a:rPr>
              <a:t>年到</a:t>
            </a:r>
            <a:r>
              <a:rPr lang="en-US" altLang="zh-CN" sz="2800" b="1" dirty="0" smtClean="0">
                <a:latin typeface="+mn-lt"/>
                <a:ea typeface="+mn-ea"/>
                <a:cs typeface="+mn-ea"/>
                <a:sym typeface="+mn-lt"/>
              </a:rPr>
              <a:t>1932</a:t>
            </a:r>
            <a:r>
              <a:rPr lang="zh-CN" altLang="en-US" sz="2800" b="1" dirty="0" smtClean="0">
                <a:latin typeface="+mn-lt"/>
                <a:ea typeface="+mn-ea"/>
                <a:cs typeface="+mn-ea"/>
                <a:sym typeface="+mn-lt"/>
              </a:rPr>
              <a:t>年，“望闻问切”也还只是在“望”的初级阶段。</a:t>
            </a:r>
          </a:p>
        </p:txBody>
      </p:sp>
      <p:sp>
        <p:nvSpPr>
          <p:cNvPr id="9" name="矩形 8"/>
          <p:cNvSpPr>
            <a:spLocks noChangeArrowheads="1"/>
          </p:cNvSpPr>
          <p:nvPr/>
        </p:nvSpPr>
        <p:spPr bwMode="auto">
          <a:xfrm>
            <a:off x="788988" y="2154238"/>
            <a:ext cx="80343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800" b="1">
                <a:solidFill>
                  <a:srgbClr val="0000FF"/>
                </a:solidFill>
                <a:latin typeface="+mn-lt"/>
                <a:ea typeface="+mn-ea"/>
                <a:cs typeface="+mn-ea"/>
                <a:sym typeface="+mn-lt"/>
              </a:rPr>
              <a:t>    “望闻问切”是拟人的说法，把我们的民族比作一个病人，说明闻一多当时从文化研究上来探求救国的方法，也还仅仅是迈出了第一步。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400050" y="693738"/>
            <a:ext cx="8221663" cy="1158074"/>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514350" indent="-514350" eaLnBrk="1" hangingPunct="1">
              <a:lnSpc>
                <a:spcPct val="130000"/>
              </a:lnSpc>
              <a:buFont typeface="+mj-lt"/>
              <a:buAutoNum type="arabicPeriod" startAt="4"/>
              <a:defRPr/>
            </a:pPr>
            <a:r>
              <a:rPr lang="zh-CN" altLang="en-US" sz="2800" b="1" dirty="0" smtClean="0">
                <a:latin typeface="+mn-lt"/>
                <a:ea typeface="+mn-ea"/>
                <a:cs typeface="+mn-ea"/>
                <a:sym typeface="+mn-lt"/>
              </a:rPr>
              <a:t>深宵灯火是他的伴侣，因它大开光明之路，“漂白了四壁”。</a:t>
            </a:r>
          </a:p>
        </p:txBody>
      </p:sp>
      <p:sp>
        <p:nvSpPr>
          <p:cNvPr id="9" name="矩形 8"/>
          <p:cNvSpPr>
            <a:spLocks noChangeArrowheads="1"/>
          </p:cNvSpPr>
          <p:nvPr/>
        </p:nvSpPr>
        <p:spPr bwMode="auto">
          <a:xfrm>
            <a:off x="227013" y="1933575"/>
            <a:ext cx="85677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600" b="1">
                <a:solidFill>
                  <a:srgbClr val="0000FF"/>
                </a:solidFill>
                <a:latin typeface="+mn-lt"/>
                <a:ea typeface="+mn-ea"/>
                <a:cs typeface="+mn-ea"/>
                <a:sym typeface="+mn-lt"/>
              </a:rPr>
              <a:t>    深夜只有孤灯相伴，本应感到寂寞，但闻一多却乐在其中，全力进行学术研究。“漂白了的四壁”引自闻一多诗</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静夜</a:t>
            </a:r>
            <a:r>
              <a:rPr lang="en-US" altLang="zh-CN" sz="2600" b="1">
                <a:solidFill>
                  <a:srgbClr val="0000FF"/>
                </a:solidFill>
                <a:latin typeface="+mn-lt"/>
                <a:ea typeface="+mn-ea"/>
                <a:cs typeface="+mn-ea"/>
                <a:sym typeface="+mn-lt"/>
              </a:rPr>
              <a:t>》</a:t>
            </a:r>
            <a:r>
              <a:rPr lang="zh-CN" altLang="en-US" sz="2600" b="1">
                <a:solidFill>
                  <a:srgbClr val="0000FF"/>
                </a:solidFill>
                <a:latin typeface="+mn-lt"/>
                <a:ea typeface="+mn-ea"/>
                <a:cs typeface="+mn-ea"/>
                <a:sym typeface="+mn-lt"/>
              </a:rPr>
              <a:t>，表现诗人对祖国前途和人民命运的关切。引用“漂白了的四壁”，意在表现闻先生深夜潜心研究的怡然自适，与“大开光明之路”一脉相承。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3230563" y="168275"/>
            <a:ext cx="2471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600" b="1">
                <a:solidFill>
                  <a:srgbClr val="FF0000"/>
                </a:solidFill>
                <a:latin typeface="+mn-lt"/>
                <a:ea typeface="+mn-ea"/>
                <a:cs typeface="+mn-ea"/>
                <a:sym typeface="+mn-lt"/>
              </a:rPr>
              <a:t>写作鉴赏</a:t>
            </a:r>
          </a:p>
        </p:txBody>
      </p:sp>
      <p:sp>
        <p:nvSpPr>
          <p:cNvPr id="26627" name="Rectangle 5"/>
          <p:cNvSpPr>
            <a:spLocks noChangeArrowheads="1"/>
          </p:cNvSpPr>
          <p:nvPr/>
        </p:nvSpPr>
        <p:spPr bwMode="auto">
          <a:xfrm>
            <a:off x="438150" y="806450"/>
            <a:ext cx="8256588"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700" b="1">
                <a:solidFill>
                  <a:srgbClr val="0000FF"/>
                </a:solidFill>
                <a:latin typeface="+mn-lt"/>
                <a:ea typeface="+mn-ea"/>
                <a:cs typeface="+mn-ea"/>
                <a:sym typeface="+mn-lt"/>
              </a:rPr>
              <a:t>1.</a:t>
            </a:r>
            <a:r>
              <a:rPr lang="zh-CN" altLang="en-US" sz="2700" b="1">
                <a:solidFill>
                  <a:srgbClr val="0000FF"/>
                </a:solidFill>
                <a:latin typeface="+mn-lt"/>
                <a:ea typeface="+mn-ea"/>
                <a:cs typeface="+mn-ea"/>
                <a:sym typeface="+mn-lt"/>
              </a:rPr>
              <a:t>结构严谨。</a:t>
            </a:r>
            <a:endParaRPr lang="en-US" altLang="zh-CN" sz="2700" b="1">
              <a:solidFill>
                <a:srgbClr val="0000FF"/>
              </a:solidFill>
              <a:latin typeface="+mn-lt"/>
              <a:ea typeface="+mn-ea"/>
              <a:cs typeface="+mn-ea"/>
              <a:sym typeface="+mn-lt"/>
            </a:endParaRPr>
          </a:p>
          <a:p>
            <a:pPr>
              <a:lnSpc>
                <a:spcPct val="130000"/>
              </a:lnSpc>
            </a:pPr>
            <a:r>
              <a:rPr lang="zh-CN" altLang="en-US" sz="2400" b="1">
                <a:latin typeface="+mn-lt"/>
                <a:ea typeface="+mn-ea"/>
                <a:cs typeface="+mn-ea"/>
                <a:sym typeface="+mn-lt"/>
              </a:rPr>
              <a:t>    作者用闻一多先生的“说和做”总领全文，前半部分写闻一多先生“做了再说”“做了也不一定说”，表现闻一多先生作为“学者的方面”的态度和原则；后半部分写闻一多先生“‘说’了就‘做’”，表现闻一多先生作为“革命家的方面”的言行一致。在前半部分与后半部分之间，用了总承上文和总起下文的句子，使文章衔接紧密，过渡自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ldLvl="0" autoUpdateAnimBg="0"/>
      <p:bldP spid="266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331788" y="328613"/>
            <a:ext cx="8240712"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800" b="1">
                <a:solidFill>
                  <a:srgbClr val="0000FF"/>
                </a:solidFill>
                <a:latin typeface="+mn-lt"/>
                <a:ea typeface="+mn-ea"/>
                <a:cs typeface="+mn-ea"/>
                <a:sym typeface="+mn-lt"/>
              </a:rPr>
              <a:t>2.</a:t>
            </a:r>
            <a:r>
              <a:rPr lang="zh-CN" altLang="en-US" sz="2800" b="1">
                <a:solidFill>
                  <a:srgbClr val="0000FF"/>
                </a:solidFill>
                <a:latin typeface="+mn-lt"/>
                <a:ea typeface="+mn-ea"/>
                <a:cs typeface="+mn-ea"/>
                <a:sym typeface="+mn-lt"/>
              </a:rPr>
              <a:t>选材精当，中心突出。</a:t>
            </a:r>
          </a:p>
          <a:p>
            <a:pPr>
              <a:lnSpc>
                <a:spcPct val="130000"/>
              </a:lnSpc>
            </a:pPr>
            <a:r>
              <a:rPr lang="zh-CN" altLang="en-US" sz="2400" b="1">
                <a:latin typeface="+mn-lt"/>
                <a:ea typeface="+mn-ea"/>
                <a:cs typeface="+mn-ea"/>
                <a:sym typeface="+mn-lt"/>
              </a:rPr>
              <a:t>    所选材料讲究典型性。对于闻一多作为“学者的方面”，只选取了</a:t>
            </a:r>
            <a:r>
              <a:rPr lang="en-US" altLang="zh-CN" sz="2400" b="1">
                <a:latin typeface="+mn-lt"/>
                <a:ea typeface="+mn-ea"/>
                <a:cs typeface="+mn-ea"/>
                <a:sym typeface="+mn-lt"/>
              </a:rPr>
              <a:t>《</a:t>
            </a:r>
            <a:r>
              <a:rPr lang="zh-CN" altLang="en-US" sz="2400" b="1">
                <a:latin typeface="+mn-lt"/>
                <a:ea typeface="+mn-ea"/>
                <a:cs typeface="+mn-ea"/>
                <a:sym typeface="+mn-lt"/>
              </a:rPr>
              <a:t>唐诗杂论</a:t>
            </a:r>
            <a:r>
              <a:rPr lang="en-US" altLang="zh-CN" sz="2400" b="1">
                <a:latin typeface="+mn-lt"/>
                <a:ea typeface="+mn-ea"/>
                <a:cs typeface="+mn-ea"/>
                <a:sym typeface="+mn-lt"/>
              </a:rPr>
              <a:t>》《</a:t>
            </a:r>
            <a:r>
              <a:rPr lang="zh-CN" altLang="en-US" sz="2400" b="1">
                <a:latin typeface="+mn-lt"/>
                <a:ea typeface="+mn-ea"/>
                <a:cs typeface="+mn-ea"/>
                <a:sym typeface="+mn-lt"/>
              </a:rPr>
              <a:t>楚辞校补</a:t>
            </a:r>
            <a:r>
              <a:rPr lang="en-US" altLang="zh-CN" sz="2400" b="1">
                <a:latin typeface="+mn-lt"/>
                <a:ea typeface="+mn-ea"/>
                <a:cs typeface="+mn-ea"/>
                <a:sym typeface="+mn-lt"/>
              </a:rPr>
              <a:t>》《</a:t>
            </a:r>
            <a:r>
              <a:rPr lang="zh-CN" altLang="en-US" sz="2400" b="1">
                <a:latin typeface="+mn-lt"/>
                <a:ea typeface="+mn-ea"/>
                <a:cs typeface="+mn-ea"/>
                <a:sym typeface="+mn-lt"/>
              </a:rPr>
              <a:t>古典新义</a:t>
            </a:r>
            <a:r>
              <a:rPr lang="en-US" altLang="zh-CN" sz="2400" b="1">
                <a:latin typeface="+mn-lt"/>
                <a:ea typeface="+mn-ea"/>
                <a:cs typeface="+mn-ea"/>
                <a:sym typeface="+mn-lt"/>
              </a:rPr>
              <a:t>》</a:t>
            </a:r>
            <a:r>
              <a:rPr lang="zh-CN" altLang="en-US" sz="2400" b="1">
                <a:latin typeface="+mn-lt"/>
                <a:ea typeface="+mn-ea"/>
                <a:cs typeface="+mn-ea"/>
                <a:sym typeface="+mn-lt"/>
              </a:rPr>
              <a:t>三本书的情况加以表现；对于他作为“革命家的方面”则选取起稿政治传单、发表群众大会演说、参加游行示威这三件事作为例证。闻先生一生经历复杂，著作繁多，可以记述的事情很多，作者只从大量材料中选取这六件事，就已经把闻一多先生的严谨刻苦的治学态度、无私无畏的斗争精神、澎湃执着的爱国热情、言行一致的高尚人格，表现得淋漓尽致。</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85750" y="417513"/>
            <a:ext cx="8507413"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800" b="1">
                <a:solidFill>
                  <a:srgbClr val="0000FF"/>
                </a:solidFill>
                <a:latin typeface="+mn-lt"/>
                <a:ea typeface="+mn-ea"/>
                <a:cs typeface="+mn-ea"/>
                <a:sym typeface="+mn-lt"/>
              </a:rPr>
              <a:t>3.</a:t>
            </a:r>
            <a:r>
              <a:rPr lang="zh-CN" altLang="en-US" sz="2800" b="1">
                <a:solidFill>
                  <a:srgbClr val="0000FF"/>
                </a:solidFill>
                <a:latin typeface="+mn-lt"/>
                <a:ea typeface="+mn-ea"/>
                <a:cs typeface="+mn-ea"/>
                <a:sym typeface="+mn-lt"/>
              </a:rPr>
              <a:t>夹叙夹议，前后照应。</a:t>
            </a:r>
          </a:p>
          <a:p>
            <a:pPr>
              <a:lnSpc>
                <a:spcPct val="130000"/>
              </a:lnSpc>
            </a:pPr>
            <a:r>
              <a:rPr lang="zh-CN" altLang="en-US" sz="2400" b="1">
                <a:latin typeface="+mn-lt"/>
                <a:ea typeface="+mn-ea"/>
                <a:cs typeface="+mn-ea"/>
                <a:sym typeface="+mn-lt"/>
              </a:rPr>
              <a:t>    第一、二段是第一部分叙述的纲领，第七段是第一部分的总结，这两处都是议论。第八、九段是第二部分的纲领，最后两段则是第三部分，也是全文的总结，这两处也都是议论。文中多次用到照应，有首尾照应，有行文前后的照应，也有行文与题目的照应。多种方式的照应使文章的结构严谨，而且形成了一种旋律、一种气势，加强了文章的感染力。而所有的这些照应，又几乎全是议论。由此可见议论在本文中的重要作用。</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93688" y="1204913"/>
            <a:ext cx="8434387" cy="2893100"/>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30000"/>
              </a:lnSpc>
              <a:defRPr/>
            </a:pPr>
            <a:r>
              <a:rPr lang="zh-CN" altLang="en-US" sz="2800" b="1" dirty="0" smtClean="0">
                <a:latin typeface="+mn-lt"/>
                <a:ea typeface="+mn-ea"/>
                <a:cs typeface="+mn-ea"/>
                <a:sym typeface="+mn-lt"/>
              </a:rPr>
              <a:t>    澳门归回之日，《七子之歌》传唱大江南北，引起观众的强烈反响。这首歌的歌词就是著名的爱国学者、诗人、革命烈士闻一多先生创作的。今天，我们来学习臧克家写的一篇关于闻一多的文章，去深入了解闻一多的精神品格。</a:t>
            </a:r>
          </a:p>
        </p:txBody>
      </p:sp>
      <p:grpSp>
        <p:nvGrpSpPr>
          <p:cNvPr id="2051" name="组合 3"/>
          <p:cNvGrpSpPr>
            <a:grpSpLocks/>
          </p:cNvGrpSpPr>
          <p:nvPr/>
        </p:nvGrpSpPr>
        <p:grpSpPr bwMode="auto">
          <a:xfrm>
            <a:off x="293688" y="331788"/>
            <a:ext cx="2062162" cy="544512"/>
            <a:chOff x="1438698" y="982657"/>
            <a:chExt cx="2498303" cy="616461"/>
          </a:xfrm>
        </p:grpSpPr>
        <p:pic>
          <p:nvPicPr>
            <p:cNvPr id="2053"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新课导入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animEffect transition="in" filter="fade">
                                      <p:cBhvr>
                                        <p:cTn id="9"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14300" y="1787525"/>
            <a:ext cx="936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600" b="1">
                <a:latin typeface="+mn-lt"/>
                <a:ea typeface="+mn-ea"/>
                <a:cs typeface="+mn-ea"/>
                <a:sym typeface="+mn-lt"/>
              </a:rPr>
              <a:t>闻一多</a:t>
            </a:r>
          </a:p>
        </p:txBody>
      </p:sp>
      <p:sp>
        <p:nvSpPr>
          <p:cNvPr id="54276" name="Text Box 4"/>
          <p:cNvSpPr txBox="1">
            <a:spLocks noChangeArrowheads="1"/>
          </p:cNvSpPr>
          <p:nvPr/>
        </p:nvSpPr>
        <p:spPr bwMode="auto">
          <a:xfrm>
            <a:off x="912813" y="1466850"/>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mn-lt"/>
                <a:ea typeface="+mn-ea"/>
                <a:cs typeface="+mn-ea"/>
                <a:sym typeface="+mn-lt"/>
              </a:rPr>
              <a:t>学者：</a:t>
            </a:r>
          </a:p>
        </p:txBody>
      </p:sp>
      <p:sp>
        <p:nvSpPr>
          <p:cNvPr id="54277" name="Text Box 5"/>
          <p:cNvSpPr txBox="1">
            <a:spLocks noChangeArrowheads="1"/>
          </p:cNvSpPr>
          <p:nvPr/>
        </p:nvSpPr>
        <p:spPr bwMode="auto">
          <a:xfrm>
            <a:off x="1778000" y="1192213"/>
            <a:ext cx="1518364" cy="10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600" b="1">
                <a:solidFill>
                  <a:srgbClr val="9900CC"/>
                </a:solidFill>
                <a:latin typeface="+mn-lt"/>
                <a:ea typeface="+mn-ea"/>
                <a:cs typeface="+mn-ea"/>
                <a:sym typeface="+mn-lt"/>
              </a:rPr>
              <a:t>做了再说</a:t>
            </a:r>
          </a:p>
          <a:p>
            <a:pPr eaLnBrk="1" hangingPunct="1">
              <a:lnSpc>
                <a:spcPct val="130000"/>
              </a:lnSpc>
            </a:pPr>
            <a:r>
              <a:rPr lang="zh-CN" altLang="en-US" sz="2600" b="1">
                <a:solidFill>
                  <a:srgbClr val="9900CC"/>
                </a:solidFill>
                <a:latin typeface="+mn-lt"/>
                <a:ea typeface="+mn-ea"/>
                <a:cs typeface="+mn-ea"/>
                <a:sym typeface="+mn-lt"/>
              </a:rPr>
              <a:t>做了不说</a:t>
            </a:r>
          </a:p>
        </p:txBody>
      </p:sp>
      <p:sp>
        <p:nvSpPr>
          <p:cNvPr id="54278" name="Text Box 6"/>
          <p:cNvSpPr txBox="1">
            <a:spLocks noChangeArrowheads="1"/>
          </p:cNvSpPr>
          <p:nvPr/>
        </p:nvSpPr>
        <p:spPr bwMode="auto">
          <a:xfrm>
            <a:off x="3206750" y="1211263"/>
            <a:ext cx="21717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600" b="1">
                <a:solidFill>
                  <a:srgbClr val="0000FF"/>
                </a:solidFill>
                <a:latin typeface="+mn-lt"/>
                <a:ea typeface="+mn-ea"/>
                <a:cs typeface="+mn-ea"/>
                <a:sym typeface="+mn-lt"/>
              </a:rPr>
              <a:t>《唐诗杂论》</a:t>
            </a:r>
          </a:p>
          <a:p>
            <a:pPr eaLnBrk="1" hangingPunct="1"/>
            <a:r>
              <a:rPr lang="zh-CN" altLang="en-US" sz="2600" b="1">
                <a:solidFill>
                  <a:srgbClr val="0000FF"/>
                </a:solidFill>
                <a:latin typeface="+mn-lt"/>
                <a:ea typeface="+mn-ea"/>
                <a:cs typeface="+mn-ea"/>
                <a:sym typeface="+mn-lt"/>
              </a:rPr>
              <a:t>《楚辞校补》</a:t>
            </a:r>
          </a:p>
          <a:p>
            <a:pPr eaLnBrk="1" hangingPunct="1"/>
            <a:r>
              <a:rPr lang="zh-CN" altLang="en-US" sz="2600" b="1">
                <a:solidFill>
                  <a:srgbClr val="0000FF"/>
                </a:solidFill>
                <a:latin typeface="+mn-lt"/>
                <a:ea typeface="+mn-ea"/>
                <a:cs typeface="+mn-ea"/>
                <a:sym typeface="+mn-lt"/>
              </a:rPr>
              <a:t>《古典新义》</a:t>
            </a:r>
          </a:p>
        </p:txBody>
      </p:sp>
      <p:sp>
        <p:nvSpPr>
          <p:cNvPr id="54279" name="Text Box 7"/>
          <p:cNvSpPr txBox="1">
            <a:spLocks noChangeArrowheads="1"/>
          </p:cNvSpPr>
          <p:nvPr/>
        </p:nvSpPr>
        <p:spPr bwMode="auto">
          <a:xfrm>
            <a:off x="912813" y="3124200"/>
            <a:ext cx="1627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mn-lt"/>
                <a:ea typeface="+mn-ea"/>
                <a:cs typeface="+mn-ea"/>
                <a:sym typeface="+mn-lt"/>
              </a:rPr>
              <a:t>革命家：</a:t>
            </a:r>
            <a:endParaRPr lang="zh-CN" altLang="en-US" sz="2800">
              <a:solidFill>
                <a:srgbClr val="FF0000"/>
              </a:solidFill>
              <a:latin typeface="+mn-lt"/>
              <a:ea typeface="+mn-ea"/>
              <a:cs typeface="+mn-ea"/>
              <a:sym typeface="+mn-lt"/>
            </a:endParaRPr>
          </a:p>
        </p:txBody>
      </p:sp>
      <p:sp>
        <p:nvSpPr>
          <p:cNvPr id="54280" name="Text Box 8"/>
          <p:cNvSpPr txBox="1">
            <a:spLocks noChangeArrowheads="1"/>
          </p:cNvSpPr>
          <p:nvPr/>
        </p:nvSpPr>
        <p:spPr bwMode="auto">
          <a:xfrm>
            <a:off x="2138363" y="3151188"/>
            <a:ext cx="152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600" b="1">
                <a:solidFill>
                  <a:srgbClr val="9900CC"/>
                </a:solidFill>
                <a:latin typeface="+mn-lt"/>
                <a:ea typeface="+mn-ea"/>
                <a:cs typeface="+mn-ea"/>
                <a:sym typeface="+mn-lt"/>
              </a:rPr>
              <a:t>说了就做</a:t>
            </a:r>
          </a:p>
        </p:txBody>
      </p:sp>
      <p:sp>
        <p:nvSpPr>
          <p:cNvPr id="54281" name="Text Box 9"/>
          <p:cNvSpPr txBox="1">
            <a:spLocks noChangeArrowheads="1"/>
          </p:cNvSpPr>
          <p:nvPr/>
        </p:nvSpPr>
        <p:spPr bwMode="auto">
          <a:xfrm>
            <a:off x="3608388" y="2751138"/>
            <a:ext cx="21939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600" b="1">
                <a:solidFill>
                  <a:srgbClr val="0000FF"/>
                </a:solidFill>
                <a:latin typeface="+mn-lt"/>
                <a:ea typeface="+mn-ea"/>
                <a:cs typeface="+mn-ea"/>
                <a:sym typeface="+mn-lt"/>
              </a:rPr>
              <a:t>起稿政治传单</a:t>
            </a:r>
          </a:p>
          <a:p>
            <a:pPr eaLnBrk="1" hangingPunct="1"/>
            <a:r>
              <a:rPr lang="zh-CN" altLang="en-US" sz="2600" b="1">
                <a:solidFill>
                  <a:srgbClr val="0000FF"/>
                </a:solidFill>
                <a:latin typeface="+mn-lt"/>
                <a:ea typeface="+mn-ea"/>
                <a:cs typeface="+mn-ea"/>
                <a:sym typeface="+mn-lt"/>
              </a:rPr>
              <a:t>群众大会演说</a:t>
            </a:r>
          </a:p>
          <a:p>
            <a:pPr eaLnBrk="1" hangingPunct="1"/>
            <a:r>
              <a:rPr lang="zh-CN" altLang="en-US" sz="2600" b="1">
                <a:solidFill>
                  <a:srgbClr val="0000FF"/>
                </a:solidFill>
                <a:latin typeface="+mn-lt"/>
                <a:ea typeface="+mn-ea"/>
                <a:cs typeface="+mn-ea"/>
                <a:sym typeface="+mn-lt"/>
              </a:rPr>
              <a:t>参加游行示威</a:t>
            </a:r>
          </a:p>
        </p:txBody>
      </p:sp>
      <p:grpSp>
        <p:nvGrpSpPr>
          <p:cNvPr id="27657" name="组合 3"/>
          <p:cNvGrpSpPr>
            <a:grpSpLocks/>
          </p:cNvGrpSpPr>
          <p:nvPr/>
        </p:nvGrpSpPr>
        <p:grpSpPr bwMode="auto">
          <a:xfrm>
            <a:off x="293688" y="331788"/>
            <a:ext cx="2062162" cy="544512"/>
            <a:chOff x="1438698" y="982657"/>
            <a:chExt cx="2498303" cy="616461"/>
          </a:xfrm>
        </p:grpSpPr>
        <p:pic>
          <p:nvPicPr>
            <p:cNvPr id="27667"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a:solidFill>
                    <a:srgbClr val="0070C0"/>
                  </a:solidFill>
                  <a:latin typeface="+mn-lt"/>
                  <a:ea typeface="+mn-ea"/>
                  <a:cs typeface="+mn-ea"/>
                  <a:sym typeface="+mn-lt"/>
                </a:rPr>
                <a:t>板书设计</a:t>
              </a:r>
            </a:p>
          </p:txBody>
        </p:sp>
      </p:grpSp>
      <p:sp>
        <p:nvSpPr>
          <p:cNvPr id="2" name="TextBox 1"/>
          <p:cNvSpPr txBox="1">
            <a:spLocks noChangeArrowheads="1"/>
          </p:cNvSpPr>
          <p:nvPr/>
        </p:nvSpPr>
        <p:spPr bwMode="auto">
          <a:xfrm>
            <a:off x="7758549" y="1728788"/>
            <a:ext cx="1169551"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solidFill>
                  <a:srgbClr val="FF0000"/>
                </a:solidFill>
                <a:latin typeface="+mn-lt"/>
                <a:ea typeface="+mn-ea"/>
                <a:cs typeface="+mn-ea"/>
                <a:sym typeface="+mn-lt"/>
              </a:rPr>
              <a:t>行的高标口的巨人</a:t>
            </a:r>
          </a:p>
        </p:txBody>
      </p:sp>
      <p:sp>
        <p:nvSpPr>
          <p:cNvPr id="19" name="Text Box 5"/>
          <p:cNvSpPr txBox="1">
            <a:spLocks noChangeArrowheads="1"/>
          </p:cNvSpPr>
          <p:nvPr/>
        </p:nvSpPr>
        <p:spPr bwMode="auto">
          <a:xfrm>
            <a:off x="5422900" y="1511300"/>
            <a:ext cx="1851789"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600" b="1">
                <a:solidFill>
                  <a:srgbClr val="9900CC"/>
                </a:solidFill>
                <a:latin typeface="+mn-lt"/>
                <a:ea typeface="+mn-ea"/>
                <a:cs typeface="+mn-ea"/>
                <a:sym typeface="+mn-lt"/>
              </a:rPr>
              <a:t>卓越的学者</a:t>
            </a:r>
          </a:p>
        </p:txBody>
      </p:sp>
      <p:sp>
        <p:nvSpPr>
          <p:cNvPr id="20" name="Text Box 5"/>
          <p:cNvSpPr txBox="1">
            <a:spLocks noChangeArrowheads="1"/>
          </p:cNvSpPr>
          <p:nvPr/>
        </p:nvSpPr>
        <p:spPr bwMode="auto">
          <a:xfrm>
            <a:off x="5838825" y="3076575"/>
            <a:ext cx="1851789" cy="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600" b="1">
                <a:solidFill>
                  <a:srgbClr val="9900CC"/>
                </a:solidFill>
                <a:latin typeface="+mn-lt"/>
                <a:ea typeface="+mn-ea"/>
                <a:cs typeface="+mn-ea"/>
                <a:sym typeface="+mn-lt"/>
              </a:rPr>
              <a:t>大勇的烈士</a:t>
            </a:r>
          </a:p>
        </p:txBody>
      </p:sp>
      <p:sp>
        <p:nvSpPr>
          <p:cNvPr id="3" name="右大括号 2"/>
          <p:cNvSpPr/>
          <p:nvPr/>
        </p:nvSpPr>
        <p:spPr>
          <a:xfrm>
            <a:off x="5295900" y="1358900"/>
            <a:ext cx="165100" cy="99853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22" name="右大括号 21"/>
          <p:cNvSpPr/>
          <p:nvPr/>
        </p:nvSpPr>
        <p:spPr>
          <a:xfrm>
            <a:off x="5756275" y="2936875"/>
            <a:ext cx="165100" cy="99853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4" name="左大括号 3"/>
          <p:cNvSpPr/>
          <p:nvPr/>
        </p:nvSpPr>
        <p:spPr>
          <a:xfrm>
            <a:off x="708025" y="1654175"/>
            <a:ext cx="273050" cy="1763713"/>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24" name="左大括号 23"/>
          <p:cNvSpPr/>
          <p:nvPr/>
        </p:nvSpPr>
        <p:spPr>
          <a:xfrm>
            <a:off x="3205163" y="1349375"/>
            <a:ext cx="207962" cy="9906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25" name="左大括号 24"/>
          <p:cNvSpPr/>
          <p:nvPr/>
        </p:nvSpPr>
        <p:spPr>
          <a:xfrm>
            <a:off x="3522663" y="2922588"/>
            <a:ext cx="207962" cy="99060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
        <p:nvSpPr>
          <p:cNvPr id="26" name="右大括号 25"/>
          <p:cNvSpPr/>
          <p:nvPr/>
        </p:nvSpPr>
        <p:spPr>
          <a:xfrm>
            <a:off x="7616825" y="1728788"/>
            <a:ext cx="223838" cy="170815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wipe(down)">
                                      <p:cBhvr>
                                        <p:cTn id="7" dur="290">
                                          <p:stCondLst>
                                            <p:cond delay="0"/>
                                          </p:stCondLst>
                                        </p:cTn>
                                        <p:tgtEl>
                                          <p:spTgt spid="54276"/>
                                        </p:tgtEl>
                                      </p:cBhvr>
                                    </p:animEffect>
                                    <p:anim calcmode="lin" valueType="num">
                                      <p:cBhvr>
                                        <p:cTn id="8" dur="911">
                                          <p:stCondLst>
                                            <p:cond delay="0"/>
                                          </p:stCondLst>
                                        </p:cTn>
                                        <p:tgtEl>
                                          <p:spTgt spid="54276"/>
                                        </p:tgtEl>
                                        <p:attrNameLst>
                                          <p:attrName>ppt_x</p:attrName>
                                        </p:attrNameLst>
                                      </p:cBhvr>
                                      <p:tavLst>
                                        <p:tav tm="0">
                                          <p:val>
                                            <p:strVal val="#ppt_x-0.25"/>
                                          </p:val>
                                        </p:tav>
                                        <p:tav tm="100000">
                                          <p:val>
                                            <p:strVal val="#ppt_x"/>
                                          </p:val>
                                        </p:tav>
                                      </p:tavLst>
                                    </p:anim>
                                    <p:anim calcmode="lin" valueType="num">
                                      <p:cBhvr>
                                        <p:cTn id="9" dur="332">
                                          <p:stCondLst>
                                            <p:cond delay="0"/>
                                          </p:stCondLst>
                                        </p:cTn>
                                        <p:tgtEl>
                                          <p:spTgt spid="54276"/>
                                        </p:tgtEl>
                                        <p:attrNameLst>
                                          <p:attrName>ppt_y</p:attrName>
                                        </p:attrNameLst>
                                      </p:cBhvr>
                                      <p:tavLst>
                                        <p:tav tm="0" fmla="#ppt_y-sin(pi*$)/3">
                                          <p:val>
                                            <p:fltVal val="0.5"/>
                                          </p:val>
                                        </p:tav>
                                        <p:tav tm="100000">
                                          <p:val>
                                            <p:fltVal val="1"/>
                                          </p:val>
                                        </p:tav>
                                      </p:tavLst>
                                    </p:anim>
                                    <p:anim calcmode="lin" valueType="num">
                                      <p:cBhvr>
                                        <p:cTn id="10" dur="332">
                                          <p:stCondLst>
                                            <p:cond delay="332"/>
                                          </p:stCondLst>
                                        </p:cTn>
                                        <p:tgtEl>
                                          <p:spTgt spid="54276"/>
                                        </p:tgtEl>
                                        <p:attrNameLst>
                                          <p:attrName>ppt_y</p:attrName>
                                        </p:attrNameLst>
                                      </p:cBhvr>
                                      <p:tavLst>
                                        <p:tav tm="0" fmla="#ppt_y-sin(pi*$)/9">
                                          <p:val>
                                            <p:fltVal val="0"/>
                                          </p:val>
                                        </p:tav>
                                        <p:tav tm="100000">
                                          <p:val>
                                            <p:fltVal val="1"/>
                                          </p:val>
                                        </p:tav>
                                      </p:tavLst>
                                    </p:anim>
                                    <p:anim calcmode="lin" valueType="num">
                                      <p:cBhvr>
                                        <p:cTn id="11" dur="166">
                                          <p:stCondLst>
                                            <p:cond delay="662"/>
                                          </p:stCondLst>
                                        </p:cTn>
                                        <p:tgtEl>
                                          <p:spTgt spid="54276"/>
                                        </p:tgtEl>
                                        <p:attrNameLst>
                                          <p:attrName>ppt_y</p:attrName>
                                        </p:attrNameLst>
                                      </p:cBhvr>
                                      <p:tavLst>
                                        <p:tav tm="0" fmla="#ppt_y-sin(pi*$)/27">
                                          <p:val>
                                            <p:fltVal val="0"/>
                                          </p:val>
                                        </p:tav>
                                        <p:tav tm="100000">
                                          <p:val>
                                            <p:fltVal val="1"/>
                                          </p:val>
                                        </p:tav>
                                      </p:tavLst>
                                    </p:anim>
                                    <p:anim calcmode="lin" valueType="num">
                                      <p:cBhvr>
                                        <p:cTn id="12" dur="82">
                                          <p:stCondLst>
                                            <p:cond delay="828"/>
                                          </p:stCondLst>
                                        </p:cTn>
                                        <p:tgtEl>
                                          <p:spTgt spid="54276"/>
                                        </p:tgtEl>
                                        <p:attrNameLst>
                                          <p:attrName>ppt_y</p:attrName>
                                        </p:attrNameLst>
                                      </p:cBhvr>
                                      <p:tavLst>
                                        <p:tav tm="0" fmla="#ppt_y-sin(pi*$)/81">
                                          <p:val>
                                            <p:fltVal val="0"/>
                                          </p:val>
                                        </p:tav>
                                        <p:tav tm="100000">
                                          <p:val>
                                            <p:fltVal val="1"/>
                                          </p:val>
                                        </p:tav>
                                      </p:tavLst>
                                    </p:anim>
                                    <p:animScale>
                                      <p:cBhvr>
                                        <p:cTn id="13" dur="13">
                                          <p:stCondLst>
                                            <p:cond delay="325"/>
                                          </p:stCondLst>
                                        </p:cTn>
                                        <p:tgtEl>
                                          <p:spTgt spid="54276"/>
                                        </p:tgtEl>
                                      </p:cBhvr>
                                      <p:to x="100000" y="60000"/>
                                    </p:animScale>
                                    <p:animScale>
                                      <p:cBhvr>
                                        <p:cTn id="14" dur="83" decel="50000">
                                          <p:stCondLst>
                                            <p:cond delay="338"/>
                                          </p:stCondLst>
                                        </p:cTn>
                                        <p:tgtEl>
                                          <p:spTgt spid="54276"/>
                                        </p:tgtEl>
                                      </p:cBhvr>
                                      <p:to x="100000" y="100000"/>
                                    </p:animScale>
                                    <p:animScale>
                                      <p:cBhvr>
                                        <p:cTn id="15" dur="13">
                                          <p:stCondLst>
                                            <p:cond delay="656"/>
                                          </p:stCondLst>
                                        </p:cTn>
                                        <p:tgtEl>
                                          <p:spTgt spid="54276"/>
                                        </p:tgtEl>
                                      </p:cBhvr>
                                      <p:to x="100000" y="80000"/>
                                    </p:animScale>
                                    <p:animScale>
                                      <p:cBhvr>
                                        <p:cTn id="16" dur="83" decel="50000">
                                          <p:stCondLst>
                                            <p:cond delay="669"/>
                                          </p:stCondLst>
                                        </p:cTn>
                                        <p:tgtEl>
                                          <p:spTgt spid="54276"/>
                                        </p:tgtEl>
                                      </p:cBhvr>
                                      <p:to x="100000" y="100000"/>
                                    </p:animScale>
                                    <p:animScale>
                                      <p:cBhvr>
                                        <p:cTn id="17" dur="13">
                                          <p:stCondLst>
                                            <p:cond delay="821"/>
                                          </p:stCondLst>
                                        </p:cTn>
                                        <p:tgtEl>
                                          <p:spTgt spid="54276"/>
                                        </p:tgtEl>
                                      </p:cBhvr>
                                      <p:to x="100000" y="90000"/>
                                    </p:animScale>
                                    <p:animScale>
                                      <p:cBhvr>
                                        <p:cTn id="18" dur="83" decel="50000">
                                          <p:stCondLst>
                                            <p:cond delay="834"/>
                                          </p:stCondLst>
                                        </p:cTn>
                                        <p:tgtEl>
                                          <p:spTgt spid="54276"/>
                                        </p:tgtEl>
                                      </p:cBhvr>
                                      <p:to x="100000" y="100000"/>
                                    </p:animScale>
                                    <p:animScale>
                                      <p:cBhvr>
                                        <p:cTn id="19" dur="13">
                                          <p:stCondLst>
                                            <p:cond delay="904"/>
                                          </p:stCondLst>
                                        </p:cTn>
                                        <p:tgtEl>
                                          <p:spTgt spid="54276"/>
                                        </p:tgtEl>
                                      </p:cBhvr>
                                      <p:to x="100000" y="95000"/>
                                    </p:animScale>
                                    <p:animScale>
                                      <p:cBhvr>
                                        <p:cTn id="20" dur="83" decel="50000">
                                          <p:stCondLst>
                                            <p:cond delay="917"/>
                                          </p:stCondLst>
                                        </p:cTn>
                                        <p:tgtEl>
                                          <p:spTgt spid="5427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54277"/>
                                        </p:tgtEl>
                                        <p:attrNameLst>
                                          <p:attrName>style.visibility</p:attrName>
                                        </p:attrNameLst>
                                      </p:cBhvr>
                                      <p:to>
                                        <p:strVal val="visible"/>
                                      </p:to>
                                    </p:set>
                                    <p:anim calcmode="lin" valueType="num">
                                      <p:cBhvr>
                                        <p:cTn id="25" dur="500" fill="hold"/>
                                        <p:tgtEl>
                                          <p:spTgt spid="54277"/>
                                        </p:tgtEl>
                                        <p:attrNameLst>
                                          <p:attrName>ppt_w</p:attrName>
                                        </p:attrNameLst>
                                      </p:cBhvr>
                                      <p:tavLst>
                                        <p:tav tm="0">
                                          <p:val>
                                            <p:fltVal val="0"/>
                                          </p:val>
                                        </p:tav>
                                        <p:tav tm="100000">
                                          <p:val>
                                            <p:strVal val="#ppt_w"/>
                                          </p:val>
                                        </p:tav>
                                      </p:tavLst>
                                    </p:anim>
                                    <p:anim calcmode="lin" valueType="num">
                                      <p:cBhvr>
                                        <p:cTn id="26" dur="500" fill="hold"/>
                                        <p:tgtEl>
                                          <p:spTgt spid="54277"/>
                                        </p:tgtEl>
                                        <p:attrNameLst>
                                          <p:attrName>ppt_h</p:attrName>
                                        </p:attrNameLst>
                                      </p:cBhvr>
                                      <p:tavLst>
                                        <p:tav tm="0">
                                          <p:val>
                                            <p:fltVal val="0"/>
                                          </p:val>
                                        </p:tav>
                                        <p:tav tm="100000">
                                          <p:val>
                                            <p:strVal val="#ppt_h"/>
                                          </p:val>
                                        </p:tav>
                                      </p:tavLst>
                                    </p:anim>
                                    <p:anim calcmode="lin" valueType="num">
                                      <p:cBhvr>
                                        <p:cTn id="27" dur="500" fill="hold"/>
                                        <p:tgtEl>
                                          <p:spTgt spid="54277"/>
                                        </p:tgtEl>
                                        <p:attrNameLst>
                                          <p:attrName>style.rotation</p:attrName>
                                        </p:attrNameLst>
                                      </p:cBhvr>
                                      <p:tavLst>
                                        <p:tav tm="0">
                                          <p:val>
                                            <p:fltVal val="360"/>
                                          </p:val>
                                        </p:tav>
                                        <p:tav tm="100000">
                                          <p:val>
                                            <p:fltVal val="0"/>
                                          </p:val>
                                        </p:tav>
                                      </p:tavLst>
                                    </p:anim>
                                    <p:animEffect transition="in" filter="fade">
                                      <p:cBhvr>
                                        <p:cTn id="28" dur="500"/>
                                        <p:tgtEl>
                                          <p:spTgt spid="54277"/>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54278"/>
                                        </p:tgtEl>
                                        <p:attrNameLst>
                                          <p:attrName>style.visibility</p:attrName>
                                        </p:attrNameLst>
                                      </p:cBhvr>
                                      <p:to>
                                        <p:strVal val="visible"/>
                                      </p:to>
                                    </p:set>
                                    <p:anim calcmode="lin" valueType="num">
                                      <p:cBhvr>
                                        <p:cTn id="38" dur="500" fill="hold"/>
                                        <p:tgtEl>
                                          <p:spTgt spid="54278"/>
                                        </p:tgtEl>
                                        <p:attrNameLst>
                                          <p:attrName>ppt_w</p:attrName>
                                        </p:attrNameLst>
                                      </p:cBhvr>
                                      <p:tavLst>
                                        <p:tav tm="0">
                                          <p:val>
                                            <p:fltVal val="0"/>
                                          </p:val>
                                        </p:tav>
                                        <p:tav tm="100000">
                                          <p:val>
                                            <p:strVal val="#ppt_w"/>
                                          </p:val>
                                        </p:tav>
                                      </p:tavLst>
                                    </p:anim>
                                    <p:anim calcmode="lin" valueType="num">
                                      <p:cBhvr>
                                        <p:cTn id="39" dur="500" fill="hold"/>
                                        <p:tgtEl>
                                          <p:spTgt spid="54278"/>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54279"/>
                                        </p:tgtEl>
                                        <p:attrNameLst>
                                          <p:attrName>style.visibility</p:attrName>
                                        </p:attrNameLst>
                                      </p:cBhvr>
                                      <p:to>
                                        <p:strVal val="visible"/>
                                      </p:to>
                                    </p:set>
                                    <p:animEffect transition="in" filter="wipe(down)">
                                      <p:cBhvr>
                                        <p:cTn id="52" dur="290">
                                          <p:stCondLst>
                                            <p:cond delay="0"/>
                                          </p:stCondLst>
                                        </p:cTn>
                                        <p:tgtEl>
                                          <p:spTgt spid="54279"/>
                                        </p:tgtEl>
                                      </p:cBhvr>
                                    </p:animEffect>
                                    <p:anim calcmode="lin" valueType="num">
                                      <p:cBhvr>
                                        <p:cTn id="53" dur="911">
                                          <p:stCondLst>
                                            <p:cond delay="0"/>
                                          </p:stCondLst>
                                        </p:cTn>
                                        <p:tgtEl>
                                          <p:spTgt spid="54279"/>
                                        </p:tgtEl>
                                        <p:attrNameLst>
                                          <p:attrName>ppt_x</p:attrName>
                                        </p:attrNameLst>
                                      </p:cBhvr>
                                      <p:tavLst>
                                        <p:tav tm="0">
                                          <p:val>
                                            <p:strVal val="#ppt_x-0.25"/>
                                          </p:val>
                                        </p:tav>
                                        <p:tav tm="100000">
                                          <p:val>
                                            <p:strVal val="#ppt_x"/>
                                          </p:val>
                                        </p:tav>
                                      </p:tavLst>
                                    </p:anim>
                                    <p:anim calcmode="lin" valueType="num">
                                      <p:cBhvr>
                                        <p:cTn id="54" dur="332">
                                          <p:stCondLst>
                                            <p:cond delay="0"/>
                                          </p:stCondLst>
                                        </p:cTn>
                                        <p:tgtEl>
                                          <p:spTgt spid="54279"/>
                                        </p:tgtEl>
                                        <p:attrNameLst>
                                          <p:attrName>ppt_y</p:attrName>
                                        </p:attrNameLst>
                                      </p:cBhvr>
                                      <p:tavLst>
                                        <p:tav tm="0" fmla="#ppt_y-sin(pi*$)/3">
                                          <p:val>
                                            <p:fltVal val="0.5"/>
                                          </p:val>
                                        </p:tav>
                                        <p:tav tm="100000">
                                          <p:val>
                                            <p:fltVal val="1"/>
                                          </p:val>
                                        </p:tav>
                                      </p:tavLst>
                                    </p:anim>
                                    <p:anim calcmode="lin" valueType="num">
                                      <p:cBhvr>
                                        <p:cTn id="55" dur="332">
                                          <p:stCondLst>
                                            <p:cond delay="332"/>
                                          </p:stCondLst>
                                        </p:cTn>
                                        <p:tgtEl>
                                          <p:spTgt spid="54279"/>
                                        </p:tgtEl>
                                        <p:attrNameLst>
                                          <p:attrName>ppt_y</p:attrName>
                                        </p:attrNameLst>
                                      </p:cBhvr>
                                      <p:tavLst>
                                        <p:tav tm="0" fmla="#ppt_y-sin(pi*$)/9">
                                          <p:val>
                                            <p:fltVal val="0"/>
                                          </p:val>
                                        </p:tav>
                                        <p:tav tm="100000">
                                          <p:val>
                                            <p:fltVal val="1"/>
                                          </p:val>
                                        </p:tav>
                                      </p:tavLst>
                                    </p:anim>
                                    <p:anim calcmode="lin" valueType="num">
                                      <p:cBhvr>
                                        <p:cTn id="56" dur="166">
                                          <p:stCondLst>
                                            <p:cond delay="662"/>
                                          </p:stCondLst>
                                        </p:cTn>
                                        <p:tgtEl>
                                          <p:spTgt spid="54279"/>
                                        </p:tgtEl>
                                        <p:attrNameLst>
                                          <p:attrName>ppt_y</p:attrName>
                                        </p:attrNameLst>
                                      </p:cBhvr>
                                      <p:tavLst>
                                        <p:tav tm="0" fmla="#ppt_y-sin(pi*$)/27">
                                          <p:val>
                                            <p:fltVal val="0"/>
                                          </p:val>
                                        </p:tav>
                                        <p:tav tm="100000">
                                          <p:val>
                                            <p:fltVal val="1"/>
                                          </p:val>
                                        </p:tav>
                                      </p:tavLst>
                                    </p:anim>
                                    <p:anim calcmode="lin" valueType="num">
                                      <p:cBhvr>
                                        <p:cTn id="57" dur="82">
                                          <p:stCondLst>
                                            <p:cond delay="828"/>
                                          </p:stCondLst>
                                        </p:cTn>
                                        <p:tgtEl>
                                          <p:spTgt spid="54279"/>
                                        </p:tgtEl>
                                        <p:attrNameLst>
                                          <p:attrName>ppt_y</p:attrName>
                                        </p:attrNameLst>
                                      </p:cBhvr>
                                      <p:tavLst>
                                        <p:tav tm="0" fmla="#ppt_y-sin(pi*$)/81">
                                          <p:val>
                                            <p:fltVal val="0"/>
                                          </p:val>
                                        </p:tav>
                                        <p:tav tm="100000">
                                          <p:val>
                                            <p:fltVal val="1"/>
                                          </p:val>
                                        </p:tav>
                                      </p:tavLst>
                                    </p:anim>
                                    <p:animScale>
                                      <p:cBhvr>
                                        <p:cTn id="58" dur="13">
                                          <p:stCondLst>
                                            <p:cond delay="325"/>
                                          </p:stCondLst>
                                        </p:cTn>
                                        <p:tgtEl>
                                          <p:spTgt spid="54279"/>
                                        </p:tgtEl>
                                      </p:cBhvr>
                                      <p:to x="100000" y="60000"/>
                                    </p:animScale>
                                    <p:animScale>
                                      <p:cBhvr>
                                        <p:cTn id="59" dur="83" decel="50000">
                                          <p:stCondLst>
                                            <p:cond delay="338"/>
                                          </p:stCondLst>
                                        </p:cTn>
                                        <p:tgtEl>
                                          <p:spTgt spid="54279"/>
                                        </p:tgtEl>
                                      </p:cBhvr>
                                      <p:to x="100000" y="100000"/>
                                    </p:animScale>
                                    <p:animScale>
                                      <p:cBhvr>
                                        <p:cTn id="60" dur="13">
                                          <p:stCondLst>
                                            <p:cond delay="656"/>
                                          </p:stCondLst>
                                        </p:cTn>
                                        <p:tgtEl>
                                          <p:spTgt spid="54279"/>
                                        </p:tgtEl>
                                      </p:cBhvr>
                                      <p:to x="100000" y="80000"/>
                                    </p:animScale>
                                    <p:animScale>
                                      <p:cBhvr>
                                        <p:cTn id="61" dur="83" decel="50000">
                                          <p:stCondLst>
                                            <p:cond delay="669"/>
                                          </p:stCondLst>
                                        </p:cTn>
                                        <p:tgtEl>
                                          <p:spTgt spid="54279"/>
                                        </p:tgtEl>
                                      </p:cBhvr>
                                      <p:to x="100000" y="100000"/>
                                    </p:animScale>
                                    <p:animScale>
                                      <p:cBhvr>
                                        <p:cTn id="62" dur="13">
                                          <p:stCondLst>
                                            <p:cond delay="821"/>
                                          </p:stCondLst>
                                        </p:cTn>
                                        <p:tgtEl>
                                          <p:spTgt spid="54279"/>
                                        </p:tgtEl>
                                      </p:cBhvr>
                                      <p:to x="100000" y="90000"/>
                                    </p:animScale>
                                    <p:animScale>
                                      <p:cBhvr>
                                        <p:cTn id="63" dur="83" decel="50000">
                                          <p:stCondLst>
                                            <p:cond delay="834"/>
                                          </p:stCondLst>
                                        </p:cTn>
                                        <p:tgtEl>
                                          <p:spTgt spid="54279"/>
                                        </p:tgtEl>
                                      </p:cBhvr>
                                      <p:to x="100000" y="100000"/>
                                    </p:animScale>
                                    <p:animScale>
                                      <p:cBhvr>
                                        <p:cTn id="64" dur="13">
                                          <p:stCondLst>
                                            <p:cond delay="904"/>
                                          </p:stCondLst>
                                        </p:cTn>
                                        <p:tgtEl>
                                          <p:spTgt spid="54279"/>
                                        </p:tgtEl>
                                      </p:cBhvr>
                                      <p:to x="100000" y="95000"/>
                                    </p:animScale>
                                    <p:animScale>
                                      <p:cBhvr>
                                        <p:cTn id="65" dur="83" decel="50000">
                                          <p:stCondLst>
                                            <p:cond delay="917"/>
                                          </p:stCondLst>
                                        </p:cTn>
                                        <p:tgtEl>
                                          <p:spTgt spid="54279"/>
                                        </p:tgtEl>
                                      </p:cBhvr>
                                      <p:to x="100000" y="100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4280"/>
                                        </p:tgtEl>
                                        <p:attrNameLst>
                                          <p:attrName>style.visibility</p:attrName>
                                        </p:attrNameLst>
                                      </p:cBhvr>
                                      <p:to>
                                        <p:strVal val="visible"/>
                                      </p:to>
                                    </p:set>
                                    <p:animEffect transition="in" filter="fade">
                                      <p:cBhvr>
                                        <p:cTn id="70" dur="1000"/>
                                        <p:tgtEl>
                                          <p:spTgt spid="54280"/>
                                        </p:tgtEl>
                                      </p:cBhvr>
                                    </p:animEffect>
                                    <p:anim calcmode="lin" valueType="num">
                                      <p:cBhvr>
                                        <p:cTn id="71" dur="1000" fill="hold"/>
                                        <p:tgtEl>
                                          <p:spTgt spid="54280"/>
                                        </p:tgtEl>
                                        <p:attrNameLst>
                                          <p:attrName>ppt_x</p:attrName>
                                        </p:attrNameLst>
                                      </p:cBhvr>
                                      <p:tavLst>
                                        <p:tav tm="0">
                                          <p:val>
                                            <p:strVal val="#ppt_x"/>
                                          </p:val>
                                        </p:tav>
                                        <p:tav tm="100000">
                                          <p:val>
                                            <p:strVal val="#ppt_x"/>
                                          </p:val>
                                        </p:tav>
                                      </p:tavLst>
                                    </p:anim>
                                    <p:anim calcmode="lin" valueType="num">
                                      <p:cBhvr>
                                        <p:cTn id="72" dur="1000" fill="hold"/>
                                        <p:tgtEl>
                                          <p:spTgt spid="5428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54281"/>
                                        </p:tgtEl>
                                        <p:attrNameLst>
                                          <p:attrName>style.visibility</p:attrName>
                                        </p:attrNameLst>
                                      </p:cBhvr>
                                      <p:to>
                                        <p:strVal val="visible"/>
                                      </p:to>
                                    </p:set>
                                    <p:animEffect transition="in" filter="circle(in)">
                                      <p:cBhvr>
                                        <p:cTn id="82" dur="500"/>
                                        <p:tgtEl>
                                          <p:spTgt spid="5428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arn(inVertical)">
                                      <p:cBhvr>
                                        <p:cTn id="87" dur="500"/>
                                        <p:tgtEl>
                                          <p:spTgt spid="20"/>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barn(inVertical)">
                                      <p:cBhvr>
                                        <p:cTn id="90" dur="500"/>
                                        <p:tgtEl>
                                          <p:spTgt spid="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barn(inVertical)">
                                      <p:cBhvr>
                                        <p:cTn id="95" dur="500"/>
                                        <p:tgtEl>
                                          <p:spTgt spid="26"/>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barn(inVertical)">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ldLvl="0" autoUpdateAnimBg="0"/>
      <p:bldP spid="54277" grpId="0" bldLvl="0" autoUpdateAnimBg="0"/>
      <p:bldP spid="54278" grpId="0" bldLvl="0" autoUpdateAnimBg="0"/>
      <p:bldP spid="54279" grpId="0" bldLvl="0" autoUpdateAnimBg="0"/>
      <p:bldP spid="54280" grpId="0"/>
      <p:bldP spid="54281" grpId="0" bldLvl="0" autoUpdateAnimBg="0"/>
      <p:bldP spid="2" grpId="0"/>
      <p:bldP spid="19" grpId="0"/>
      <p:bldP spid="20" grpId="0"/>
      <p:bldP spid="3" grpId="0" animBg="1"/>
      <p:bldP spid="22" grpId="0" animBg="1"/>
      <p:bldP spid="24"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3"/>
          <p:cNvGrpSpPr>
            <a:grpSpLocks/>
          </p:cNvGrpSpPr>
          <p:nvPr/>
        </p:nvGrpSpPr>
        <p:grpSpPr bwMode="auto">
          <a:xfrm>
            <a:off x="293688" y="331788"/>
            <a:ext cx="2062162" cy="544512"/>
            <a:chOff x="1438698" y="982657"/>
            <a:chExt cx="2498303" cy="616461"/>
          </a:xfrm>
        </p:grpSpPr>
        <p:pic>
          <p:nvPicPr>
            <p:cNvPr id="28676"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拓展延伸</a:t>
              </a:r>
            </a:p>
          </p:txBody>
        </p:sp>
      </p:grpSp>
      <p:sp>
        <p:nvSpPr>
          <p:cNvPr id="2" name="矩形 1"/>
          <p:cNvSpPr/>
          <p:nvPr/>
        </p:nvSpPr>
        <p:spPr>
          <a:xfrm>
            <a:off x="442913" y="1081088"/>
            <a:ext cx="8221662" cy="3453253"/>
          </a:xfrm>
          <a:prstGeom prst="rect">
            <a:avLst/>
          </a:prstGeom>
        </p:spPr>
        <p:txBody>
          <a:bodyPr>
            <a:spAutoFit/>
          </a:bodyPr>
          <a:lstStyle/>
          <a:p>
            <a:pPr>
              <a:lnSpc>
                <a:spcPct val="120000"/>
              </a:lnSpc>
              <a:defRPr/>
            </a:pPr>
            <a:r>
              <a:rPr lang="en-US" altLang="zh-CN" sz="2600" b="1" dirty="0">
                <a:latin typeface="+mn-lt"/>
                <a:ea typeface="+mn-ea"/>
                <a:cs typeface="+mn-ea"/>
                <a:sym typeface="+mn-lt"/>
              </a:rPr>
              <a:t>    1945</a:t>
            </a:r>
            <a:r>
              <a:rPr lang="zh-CN" altLang="en-US" sz="2600" b="1" dirty="0">
                <a:latin typeface="+mn-lt"/>
                <a:ea typeface="+mn-ea"/>
                <a:cs typeface="+mn-ea"/>
                <a:sym typeface="+mn-lt"/>
              </a:rPr>
              <a:t>年抗日战争胜利后，国民党当局为篡夺胜利果实阴谋发动内战。中国人民在中国共产党领导下，坚持民主、和平，反对独裁和内战，开展了蓬勃的爱国民主运动。国民党当局为了镇压这一运动，疯狂制造白色恐怖，屠杀爱国民主人士。</a:t>
            </a:r>
            <a:r>
              <a:rPr lang="en-US" altLang="zh-CN" sz="2600" b="1" dirty="0">
                <a:latin typeface="+mn-lt"/>
                <a:ea typeface="+mn-ea"/>
                <a:cs typeface="+mn-ea"/>
                <a:sym typeface="+mn-lt"/>
              </a:rPr>
              <a:t>1946</a:t>
            </a:r>
            <a:r>
              <a:rPr lang="zh-CN" altLang="en-US" sz="2600" b="1" dirty="0">
                <a:latin typeface="+mn-lt"/>
                <a:ea typeface="+mn-ea"/>
                <a:cs typeface="+mn-ea"/>
                <a:sym typeface="+mn-lt"/>
              </a:rPr>
              <a:t>年</a:t>
            </a:r>
            <a:r>
              <a:rPr lang="en-US" altLang="zh-CN" sz="2600" b="1" dirty="0">
                <a:latin typeface="+mn-lt"/>
                <a:ea typeface="+mn-ea"/>
                <a:cs typeface="+mn-ea"/>
                <a:sym typeface="+mn-lt"/>
              </a:rPr>
              <a:t>7</a:t>
            </a:r>
            <a:r>
              <a:rPr lang="zh-CN" altLang="en-US" sz="2600" b="1" dirty="0">
                <a:latin typeface="+mn-lt"/>
                <a:ea typeface="+mn-ea"/>
                <a:cs typeface="+mn-ea"/>
                <a:sym typeface="+mn-lt"/>
              </a:rPr>
              <a:t>月</a:t>
            </a:r>
            <a:r>
              <a:rPr lang="en-US" altLang="zh-CN" sz="2600" b="1" dirty="0">
                <a:latin typeface="+mn-lt"/>
                <a:ea typeface="+mn-ea"/>
                <a:cs typeface="+mn-ea"/>
                <a:sym typeface="+mn-lt"/>
              </a:rPr>
              <a:t>11</a:t>
            </a:r>
            <a:r>
              <a:rPr lang="zh-CN" altLang="en-US" sz="2600" b="1" dirty="0">
                <a:latin typeface="+mn-lt"/>
                <a:ea typeface="+mn-ea"/>
                <a:cs typeface="+mn-ea"/>
                <a:sym typeface="+mn-lt"/>
              </a:rPr>
              <a:t>日，爱国民主人士李公朴在昆明被特务暗杀，特务们要暗杀的第二个对象就是闻一多先生。</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7038" y="700113"/>
            <a:ext cx="8223250" cy="2492375"/>
          </a:xfrm>
          <a:prstGeom prst="rect">
            <a:avLst/>
          </a:prstGeom>
        </p:spPr>
        <p:txBody>
          <a:bodyPr>
            <a:spAutoFit/>
          </a:bodyPr>
          <a:lstStyle/>
          <a:p>
            <a:pPr>
              <a:lnSpc>
                <a:spcPct val="120000"/>
              </a:lnSpc>
              <a:defRPr/>
            </a:pPr>
            <a:r>
              <a:rPr lang="zh-CN" altLang="en-US" sz="2600" b="1" dirty="0">
                <a:latin typeface="+mn-lt"/>
                <a:ea typeface="+mn-ea"/>
                <a:cs typeface="+mn-ea"/>
                <a:sym typeface="+mn-lt"/>
              </a:rPr>
              <a:t>友人劝他躲一躲，但他毅然出席了</a:t>
            </a:r>
            <a:r>
              <a:rPr lang="en-US" altLang="zh-CN" sz="2600" b="1" dirty="0">
                <a:latin typeface="+mn-lt"/>
                <a:ea typeface="+mn-ea"/>
                <a:cs typeface="+mn-ea"/>
                <a:sym typeface="+mn-lt"/>
              </a:rPr>
              <a:t>15</a:t>
            </a:r>
            <a:r>
              <a:rPr lang="zh-CN" altLang="en-US" sz="2600" b="1" dirty="0">
                <a:latin typeface="+mn-lt"/>
                <a:ea typeface="+mn-ea"/>
                <a:cs typeface="+mn-ea"/>
                <a:sym typeface="+mn-lt"/>
              </a:rPr>
              <a:t>日举行的李公朴先生追悼大会。他事前没有准备发言，但面对会场上特务们的无理取闹和嚣张气焰，他忍无可忍，拍案而起，走上讲台，发表了义正辞严的讲演。当天下午，闻一多先生就被特务暗杀了。</a:t>
            </a:r>
          </a:p>
        </p:txBody>
      </p:sp>
      <p:pic>
        <p:nvPicPr>
          <p:cNvPr id="2969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8088" y="2933700"/>
            <a:ext cx="3344862"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93688" y="903288"/>
            <a:ext cx="8393112" cy="3733800"/>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defRPr/>
            </a:pPr>
            <a:r>
              <a:rPr lang="zh-CN" altLang="en-US" sz="2600" b="1" dirty="0" smtClean="0">
                <a:latin typeface="+mn-lt"/>
                <a:ea typeface="+mn-ea"/>
                <a:cs typeface="+mn-ea"/>
                <a:sym typeface="+mn-lt"/>
              </a:rPr>
              <a:t>    本文用夹叙夹议的方法记述了闻一多先生作为学者方面和作为革命家方面的所说所做，表现了闻一多先生言行一致、表里如一的高尚人格，赞扬了他为国家、为民族、为民主献身的精神。</a:t>
            </a:r>
            <a:endParaRPr lang="en-US" altLang="zh-CN" sz="2600" b="1" dirty="0" smtClean="0">
              <a:latin typeface="+mn-lt"/>
              <a:ea typeface="+mn-ea"/>
              <a:cs typeface="+mn-ea"/>
              <a:sym typeface="+mn-lt"/>
            </a:endParaRPr>
          </a:p>
          <a:p>
            <a:pPr eaLnBrk="1" hangingPunct="1">
              <a:lnSpc>
                <a:spcPct val="130000"/>
              </a:lnSpc>
              <a:defRPr/>
            </a:pPr>
            <a:r>
              <a:rPr lang="en-US" altLang="zh-CN" sz="2600" b="1" dirty="0" smtClean="0">
                <a:latin typeface="+mn-lt"/>
                <a:ea typeface="+mn-ea"/>
                <a:cs typeface="+mn-ea"/>
                <a:sym typeface="+mn-lt"/>
              </a:rPr>
              <a:t>    </a:t>
            </a:r>
            <a:r>
              <a:rPr lang="zh-CN" altLang="en-US" sz="2600" b="1" dirty="0" smtClean="0">
                <a:latin typeface="+mn-lt"/>
                <a:ea typeface="+mn-ea"/>
                <a:cs typeface="+mn-ea"/>
                <a:sym typeface="+mn-lt"/>
              </a:rPr>
              <a:t>我们不仅要学习作者的写作技巧，更重要的是学习闻一多先生崇高的品格与精神，并把它们贯彻落实到我们平时的实际行动当中，热爱祖国，保卫祖国。</a:t>
            </a:r>
          </a:p>
        </p:txBody>
      </p:sp>
      <p:grpSp>
        <p:nvGrpSpPr>
          <p:cNvPr id="30723" name="组合 3"/>
          <p:cNvGrpSpPr>
            <a:grpSpLocks/>
          </p:cNvGrpSpPr>
          <p:nvPr/>
        </p:nvGrpSpPr>
        <p:grpSpPr bwMode="auto">
          <a:xfrm>
            <a:off x="293688" y="331788"/>
            <a:ext cx="2062162" cy="544512"/>
            <a:chOff x="1438698" y="982657"/>
            <a:chExt cx="2498303" cy="616461"/>
          </a:xfrm>
        </p:grpSpPr>
        <p:pic>
          <p:nvPicPr>
            <p:cNvPr id="30724"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课堂小结</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8370">
                                            <p:txEl>
                                              <p:pRg st="1" end="1"/>
                                            </p:txEl>
                                          </p:spTgt>
                                        </p:tgtEl>
                                        <p:attrNameLst>
                                          <p:attrName>style.visibility</p:attrName>
                                        </p:attrNameLst>
                                      </p:cBhvr>
                                      <p:to>
                                        <p:strVal val="visible"/>
                                      </p:to>
                                    </p:set>
                                    <p:animEffect transition="in" filter="fade">
                                      <p:cBhvr>
                                        <p:cTn id="14" dur="1000"/>
                                        <p:tgtEl>
                                          <p:spTgt spid="58370">
                                            <p:txEl>
                                              <p:pRg st="1" end="1"/>
                                            </p:txEl>
                                          </p:spTgt>
                                        </p:tgtEl>
                                      </p:cBhvr>
                                    </p:animEffect>
                                    <p:anim calcmode="lin" valueType="num">
                                      <p:cBhvr>
                                        <p:cTn id="15"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837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93688" y="1425575"/>
            <a:ext cx="8578850" cy="1836721"/>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514350" indent="-514350" eaLnBrk="1" hangingPunct="1">
              <a:lnSpc>
                <a:spcPct val="140000"/>
              </a:lnSpc>
              <a:buFont typeface="+mj-lt"/>
              <a:buAutoNum type="arabicPeriod"/>
              <a:defRPr/>
            </a:pPr>
            <a:r>
              <a:rPr lang="zh-CN" altLang="en-US" sz="2800" b="1" dirty="0" smtClean="0">
                <a:solidFill>
                  <a:srgbClr val="9900CC"/>
                </a:solidFill>
                <a:latin typeface="+mn-lt"/>
                <a:ea typeface="+mn-ea"/>
                <a:cs typeface="+mn-ea"/>
                <a:sym typeface="+mn-lt"/>
              </a:rPr>
              <a:t>通读课文，再次感受闻一多先生的爱国热情。</a:t>
            </a:r>
            <a:endParaRPr lang="en-US" altLang="zh-CN" sz="2800" b="1" dirty="0" smtClean="0">
              <a:solidFill>
                <a:srgbClr val="9900CC"/>
              </a:solidFill>
              <a:latin typeface="+mn-lt"/>
              <a:ea typeface="+mn-ea"/>
              <a:cs typeface="+mn-ea"/>
              <a:sym typeface="+mn-lt"/>
            </a:endParaRPr>
          </a:p>
          <a:p>
            <a:pPr marL="514350" indent="-514350" eaLnBrk="1" hangingPunct="1">
              <a:lnSpc>
                <a:spcPct val="140000"/>
              </a:lnSpc>
              <a:buFont typeface="+mj-lt"/>
              <a:buAutoNum type="arabicPeriod"/>
              <a:defRPr/>
            </a:pPr>
            <a:r>
              <a:rPr lang="zh-CN" altLang="en-US" sz="2800" b="1" dirty="0" smtClean="0">
                <a:solidFill>
                  <a:srgbClr val="9900CC"/>
                </a:solidFill>
                <a:latin typeface="+mn-lt"/>
                <a:ea typeface="+mn-ea"/>
                <a:cs typeface="+mn-ea"/>
                <a:sym typeface="+mn-lt"/>
              </a:rPr>
              <a:t>与闻一多先生相关的事迹有很多，你知道哪些呢？试为本文补充一两个事例。</a:t>
            </a:r>
          </a:p>
        </p:txBody>
      </p:sp>
      <p:grpSp>
        <p:nvGrpSpPr>
          <p:cNvPr id="31747" name="组合 3"/>
          <p:cNvGrpSpPr>
            <a:grpSpLocks/>
          </p:cNvGrpSpPr>
          <p:nvPr/>
        </p:nvGrpSpPr>
        <p:grpSpPr bwMode="auto">
          <a:xfrm>
            <a:off x="293688" y="331788"/>
            <a:ext cx="2062162" cy="544512"/>
            <a:chOff x="1438698" y="982657"/>
            <a:chExt cx="2498303" cy="616461"/>
          </a:xfrm>
        </p:grpSpPr>
        <p:pic>
          <p:nvPicPr>
            <p:cNvPr id="31748"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课后作业</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fade">
                                      <p:cBhvr>
                                        <p:cTn id="7" dur="1000"/>
                                        <p:tgtEl>
                                          <p:spTgt spid="59394">
                                            <p:txEl>
                                              <p:pRg st="0" end="0"/>
                                            </p:txEl>
                                          </p:spTgt>
                                        </p:tgtEl>
                                      </p:cBhvr>
                                    </p:animEffect>
                                    <p:anim calcmode="lin" valueType="num">
                                      <p:cBhvr>
                                        <p:cTn id="8" dur="10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9394">
                                            <p:txEl>
                                              <p:pRg st="1" end="1"/>
                                            </p:txEl>
                                          </p:spTgt>
                                        </p:tgtEl>
                                        <p:attrNameLst>
                                          <p:attrName>style.visibility</p:attrName>
                                        </p:attrNameLst>
                                      </p:cBhvr>
                                      <p:to>
                                        <p:strVal val="visible"/>
                                      </p:to>
                                    </p:set>
                                    <p:animEffect transition="in" filter="fade">
                                      <p:cBhvr>
                                        <p:cTn id="14" dur="1000"/>
                                        <p:tgtEl>
                                          <p:spTgt spid="59394">
                                            <p:txEl>
                                              <p:pRg st="1" end="1"/>
                                            </p:txEl>
                                          </p:spTgt>
                                        </p:tgtEl>
                                      </p:cBhvr>
                                    </p:animEffect>
                                    <p:anim calcmode="lin" valueType="num">
                                      <p:cBhvr>
                                        <p:cTn id="15" dur="1000" fill="hold"/>
                                        <p:tgtEl>
                                          <p:spTgt spid="593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8165" y="1100030"/>
            <a:ext cx="6270171" cy="3170099"/>
          </a:xfrm>
          <a:prstGeom prst="rect">
            <a:avLst/>
          </a:prstGeom>
          <a:noFill/>
        </p:spPr>
        <p:txBody>
          <a:bodyPr wrap="square" numCol="2" rtlCol="0">
            <a:spAutoFit/>
          </a:bodyPr>
          <a:lstStyle/>
          <a:p>
            <a:r>
              <a:rPr lang="zh-CN" altLang="en-US" sz="2000" b="1" dirty="0" smtClean="0"/>
              <a:t>这</a:t>
            </a:r>
            <a:r>
              <a:rPr lang="zh-CN" altLang="en-US" sz="2000" b="1" dirty="0"/>
              <a:t>是一沟绝望的死水，</a:t>
            </a:r>
          </a:p>
          <a:p>
            <a:r>
              <a:rPr lang="zh-CN" altLang="en-US" sz="2000" b="1" dirty="0"/>
              <a:t>清风吹不起半点漪沦。</a:t>
            </a:r>
          </a:p>
          <a:p>
            <a:r>
              <a:rPr lang="zh-CN" altLang="en-US" sz="2000" b="1" dirty="0"/>
              <a:t>不如多扔些破铜烂铁，</a:t>
            </a:r>
          </a:p>
          <a:p>
            <a:r>
              <a:rPr lang="zh-CN" altLang="en-US" sz="2000" b="1" dirty="0"/>
              <a:t>爽性泼你的剩菜残羹。</a:t>
            </a:r>
          </a:p>
          <a:p>
            <a:r>
              <a:rPr lang="zh-CN" altLang="en-US" sz="2000" b="1" dirty="0"/>
              <a:t>也许铜的要绿成翡翠，</a:t>
            </a:r>
          </a:p>
          <a:p>
            <a:r>
              <a:rPr lang="zh-CN" altLang="en-US" sz="2000" b="1" dirty="0"/>
              <a:t>铁罐上锈出几瓣桃花；</a:t>
            </a:r>
          </a:p>
          <a:p>
            <a:r>
              <a:rPr lang="zh-CN" altLang="en-US" sz="2000" b="1" dirty="0"/>
              <a:t>再让油腻织一层罗绮，</a:t>
            </a:r>
          </a:p>
          <a:p>
            <a:r>
              <a:rPr lang="zh-CN" altLang="en-US" sz="2000" b="1" dirty="0"/>
              <a:t>霉菌给他蒸出些云霞。</a:t>
            </a:r>
          </a:p>
          <a:p>
            <a:r>
              <a:rPr lang="zh-CN" altLang="en-US" sz="2000" b="1" dirty="0"/>
              <a:t>让死水酵成一沟绿酒，</a:t>
            </a:r>
          </a:p>
          <a:p>
            <a:r>
              <a:rPr lang="zh-CN" altLang="en-US" sz="2000" b="1" dirty="0"/>
              <a:t>漂满了珍珠似的白沫；</a:t>
            </a:r>
          </a:p>
          <a:p>
            <a:r>
              <a:rPr lang="zh-CN" altLang="en-US" sz="2000" b="1" dirty="0"/>
              <a:t>小珠们笑声变成大珠，</a:t>
            </a:r>
          </a:p>
          <a:p>
            <a:r>
              <a:rPr lang="zh-CN" altLang="en-US" sz="2000" b="1" dirty="0"/>
              <a:t>又被偷酒的花蚊咬破。</a:t>
            </a:r>
          </a:p>
          <a:p>
            <a:r>
              <a:rPr lang="zh-CN" altLang="en-US" sz="2000" b="1" dirty="0"/>
              <a:t>那么一沟绝望的死水，</a:t>
            </a:r>
          </a:p>
          <a:p>
            <a:r>
              <a:rPr lang="zh-CN" altLang="en-US" sz="2000" b="1" dirty="0"/>
              <a:t>也就夸得上几分鲜明。</a:t>
            </a:r>
          </a:p>
          <a:p>
            <a:r>
              <a:rPr lang="zh-CN" altLang="en-US" sz="2000" b="1" dirty="0"/>
              <a:t>如果青蛙耐不住寂寞，</a:t>
            </a:r>
          </a:p>
          <a:p>
            <a:r>
              <a:rPr lang="zh-CN" altLang="en-US" sz="2000" b="1" dirty="0"/>
              <a:t>又算死水叫出了歌声。</a:t>
            </a:r>
          </a:p>
          <a:p>
            <a:r>
              <a:rPr lang="zh-CN" altLang="en-US" sz="2000" b="1" dirty="0"/>
              <a:t>这是一沟绝望的死水，</a:t>
            </a:r>
          </a:p>
          <a:p>
            <a:r>
              <a:rPr lang="zh-CN" altLang="en-US" sz="2000" b="1" dirty="0"/>
              <a:t>这里断不是美的所在，</a:t>
            </a:r>
          </a:p>
          <a:p>
            <a:r>
              <a:rPr lang="zh-CN" altLang="en-US" sz="2000" b="1" dirty="0"/>
              <a:t>不如让给丑恶来开垦，</a:t>
            </a:r>
          </a:p>
          <a:p>
            <a:r>
              <a:rPr lang="zh-CN" altLang="en-US" sz="2000" b="1" dirty="0"/>
              <a:t>看它造出个什么世界</a:t>
            </a:r>
          </a:p>
        </p:txBody>
      </p:sp>
      <p:sp>
        <p:nvSpPr>
          <p:cNvPr id="3" name="文本框 2"/>
          <p:cNvSpPr txBox="1"/>
          <p:nvPr/>
        </p:nvSpPr>
        <p:spPr>
          <a:xfrm>
            <a:off x="3767603" y="323134"/>
            <a:ext cx="902811" cy="523220"/>
          </a:xfrm>
          <a:prstGeom prst="rect">
            <a:avLst/>
          </a:prstGeom>
          <a:noFill/>
        </p:spPr>
        <p:txBody>
          <a:bodyPr wrap="none" rtlCol="0">
            <a:spAutoFit/>
          </a:bodyPr>
          <a:lstStyle/>
          <a:p>
            <a:r>
              <a:rPr lang="zh-CN" altLang="en-US" sz="2800" dirty="0" smtClean="0">
                <a:latin typeface="+mn-ea"/>
                <a:ea typeface="+mn-ea"/>
              </a:rPr>
              <a:t>死水</a:t>
            </a:r>
            <a:endParaRPr lang="zh-CN" altLang="en-US" sz="2800" dirty="0">
              <a:latin typeface="+mn-ea"/>
              <a:ea typeface="+mn-ea"/>
            </a:endParaRPr>
          </a:p>
        </p:txBody>
      </p:sp>
    </p:spTree>
    <p:extLst>
      <p:ext uri="{BB962C8B-B14F-4D97-AF65-F5344CB8AC3E}">
        <p14:creationId xmlns:p14="http://schemas.microsoft.com/office/powerpoint/2010/main" val="118216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7557" y="661403"/>
            <a:ext cx="5722210" cy="3416320"/>
          </a:xfrm>
          <a:prstGeom prst="rect">
            <a:avLst/>
          </a:prstGeom>
          <a:noFill/>
        </p:spPr>
        <p:txBody>
          <a:bodyPr wrap="square" rtlCol="0">
            <a:spAutoFit/>
          </a:bodyPr>
          <a:lstStyle/>
          <a:p>
            <a:r>
              <a:rPr lang="zh-CN" altLang="en-US" dirty="0" smtClean="0"/>
              <a:t>新月</a:t>
            </a:r>
            <a:r>
              <a:rPr lang="zh-CN" altLang="en-US" dirty="0"/>
              <a:t>派：现代新诗史上一个重要的诗歌流派，受泰戈尔</a:t>
            </a:r>
            <a:r>
              <a:rPr lang="en-US" altLang="zh-CN" dirty="0"/>
              <a:t>《</a:t>
            </a:r>
            <a:r>
              <a:rPr lang="zh-CN" altLang="en-US" dirty="0"/>
              <a:t>新月集</a:t>
            </a:r>
            <a:r>
              <a:rPr lang="en-US" altLang="zh-CN" dirty="0"/>
              <a:t>》</a:t>
            </a:r>
            <a:r>
              <a:rPr lang="zh-CN" altLang="en-US" dirty="0"/>
              <a:t>影响。该诗派大体上以</a:t>
            </a:r>
            <a:r>
              <a:rPr lang="en-US" altLang="zh-CN" dirty="0"/>
              <a:t>1927</a:t>
            </a:r>
            <a:r>
              <a:rPr lang="zh-CN" altLang="en-US" dirty="0"/>
              <a:t>年为界分为前后两个时期。</a:t>
            </a:r>
          </a:p>
          <a:p>
            <a:r>
              <a:rPr lang="zh-CN" altLang="en-US" dirty="0"/>
              <a:t>前期自</a:t>
            </a:r>
            <a:r>
              <a:rPr lang="en-US" altLang="zh-CN" dirty="0"/>
              <a:t>1926</a:t>
            </a:r>
            <a:r>
              <a:rPr lang="zh-CN" altLang="en-US" dirty="0"/>
              <a:t>年春始，以北京的</a:t>
            </a:r>
            <a:r>
              <a:rPr lang="en-US" altLang="zh-CN" dirty="0"/>
              <a:t>《</a:t>
            </a:r>
            <a:r>
              <a:rPr lang="zh-CN" altLang="en-US" dirty="0"/>
              <a:t>晨报副刊</a:t>
            </a:r>
            <a:r>
              <a:rPr lang="en-US" altLang="zh-CN" dirty="0"/>
              <a:t>·</a:t>
            </a:r>
            <a:r>
              <a:rPr lang="zh-CN" altLang="en-US" dirty="0"/>
              <a:t>诗镌</a:t>
            </a:r>
            <a:r>
              <a:rPr lang="en-US" altLang="zh-CN" dirty="0"/>
              <a:t>》</a:t>
            </a:r>
            <a:r>
              <a:rPr lang="zh-CN" altLang="en-US" dirty="0"/>
              <a:t>为阵地，主要成员有闻一多、徐志摩、朱湘、饶孟侃、孙大雨等。</a:t>
            </a:r>
          </a:p>
          <a:p>
            <a:r>
              <a:rPr lang="en-US" altLang="zh-CN" dirty="0"/>
              <a:t>1927</a:t>
            </a:r>
            <a:r>
              <a:rPr lang="zh-CN" altLang="en-US" dirty="0"/>
              <a:t>年春，胡适、徐志摩、闻一多、梁实秋等人创办新月书店，次年又创办</a:t>
            </a:r>
            <a:r>
              <a:rPr lang="en-US" altLang="zh-CN" dirty="0"/>
              <a:t>《</a:t>
            </a:r>
            <a:r>
              <a:rPr lang="zh-CN" altLang="en-US" dirty="0"/>
              <a:t>新月</a:t>
            </a:r>
            <a:r>
              <a:rPr lang="en-US" altLang="zh-CN" dirty="0"/>
              <a:t>》</a:t>
            </a:r>
            <a:r>
              <a:rPr lang="zh-CN" altLang="en-US" dirty="0"/>
              <a:t>月刊，</a:t>
            </a:r>
            <a:r>
              <a:rPr lang="en-US" altLang="zh-CN" dirty="0"/>
              <a:t>"</a:t>
            </a:r>
            <a:r>
              <a:rPr lang="zh-CN" altLang="en-US" dirty="0"/>
              <a:t>新月派</a:t>
            </a:r>
            <a:r>
              <a:rPr lang="en-US" altLang="zh-CN" dirty="0"/>
              <a:t>"</a:t>
            </a:r>
            <a:r>
              <a:rPr lang="zh-CN" altLang="en-US" dirty="0"/>
              <a:t>的主要活动转移到上海，这是后期新月派。它以</a:t>
            </a:r>
            <a:r>
              <a:rPr lang="en-US" altLang="zh-CN" dirty="0"/>
              <a:t>《</a:t>
            </a:r>
            <a:r>
              <a:rPr lang="zh-CN" altLang="en-US" dirty="0"/>
              <a:t>新月</a:t>
            </a:r>
            <a:r>
              <a:rPr lang="en-US" altLang="zh-CN" dirty="0"/>
              <a:t>》</a:t>
            </a:r>
            <a:r>
              <a:rPr lang="zh-CN" altLang="en-US" dirty="0"/>
              <a:t>月刊和</a:t>
            </a:r>
            <a:r>
              <a:rPr lang="en-US" altLang="zh-CN" dirty="0"/>
              <a:t>1930</a:t>
            </a:r>
            <a:r>
              <a:rPr lang="zh-CN" altLang="en-US" dirty="0"/>
              <a:t>年创刊的</a:t>
            </a:r>
            <a:r>
              <a:rPr lang="en-US" altLang="zh-CN" dirty="0"/>
              <a:t>《</a:t>
            </a:r>
            <a:r>
              <a:rPr lang="zh-CN" altLang="en-US" dirty="0"/>
              <a:t>诗刊</a:t>
            </a:r>
            <a:r>
              <a:rPr lang="en-US" altLang="zh-CN" dirty="0"/>
              <a:t>》</a:t>
            </a:r>
            <a:r>
              <a:rPr lang="zh-CN" altLang="en-US" dirty="0"/>
              <a:t>季刊为主要阵地，新加入成员有陈梦家、方玮德、卞之琳等。</a:t>
            </a:r>
          </a:p>
          <a:p>
            <a:endParaRPr lang="zh-CN" altLang="en-US" dirty="0"/>
          </a:p>
        </p:txBody>
      </p:sp>
      <p:sp>
        <p:nvSpPr>
          <p:cNvPr id="3" name="文本框 2"/>
          <p:cNvSpPr txBox="1"/>
          <p:nvPr/>
        </p:nvSpPr>
        <p:spPr>
          <a:xfrm>
            <a:off x="6305864" y="990028"/>
            <a:ext cx="2262158" cy="369332"/>
          </a:xfrm>
          <a:prstGeom prst="rect">
            <a:avLst/>
          </a:prstGeom>
          <a:noFill/>
        </p:spPr>
        <p:txBody>
          <a:bodyPr wrap="none" rtlCol="0">
            <a:spAutoFit/>
          </a:bodyPr>
          <a:lstStyle/>
          <a:p>
            <a:r>
              <a:rPr lang="zh-CN" altLang="en-US" b="1" dirty="0" smtClean="0">
                <a:solidFill>
                  <a:srgbClr val="FF0000"/>
                </a:solidFill>
              </a:rPr>
              <a:t>闻一多“三美”主张</a:t>
            </a:r>
            <a:endParaRPr lang="zh-CN" altLang="en-US" b="1" dirty="0">
              <a:solidFill>
                <a:srgbClr val="FF0000"/>
              </a:solidFill>
            </a:endParaRPr>
          </a:p>
        </p:txBody>
      </p:sp>
      <p:sp>
        <p:nvSpPr>
          <p:cNvPr id="4" name="文本框 3"/>
          <p:cNvSpPr txBox="1"/>
          <p:nvPr/>
        </p:nvSpPr>
        <p:spPr>
          <a:xfrm>
            <a:off x="6228920" y="1718797"/>
            <a:ext cx="2339102" cy="1200329"/>
          </a:xfrm>
          <a:prstGeom prst="rect">
            <a:avLst/>
          </a:prstGeom>
          <a:noFill/>
        </p:spPr>
        <p:txBody>
          <a:bodyPr wrap="none" rtlCol="0">
            <a:spAutoFit/>
          </a:bodyPr>
          <a:lstStyle/>
          <a:p>
            <a:r>
              <a:rPr lang="zh-CN" altLang="en-US" sz="2400" dirty="0" smtClean="0">
                <a:solidFill>
                  <a:srgbClr val="FF0000"/>
                </a:solidFill>
              </a:rPr>
              <a:t>音乐美（格律）</a:t>
            </a:r>
            <a:endParaRPr lang="en-US" altLang="zh-CN" sz="2400" dirty="0" smtClean="0">
              <a:solidFill>
                <a:srgbClr val="FF0000"/>
              </a:solidFill>
            </a:endParaRPr>
          </a:p>
          <a:p>
            <a:r>
              <a:rPr lang="zh-CN" altLang="en-US" sz="2400" dirty="0" smtClean="0">
                <a:solidFill>
                  <a:srgbClr val="FF0000"/>
                </a:solidFill>
              </a:rPr>
              <a:t>绘画美（意象）</a:t>
            </a:r>
            <a:endParaRPr lang="en-US" altLang="zh-CN" sz="2400" dirty="0" smtClean="0">
              <a:solidFill>
                <a:srgbClr val="FF0000"/>
              </a:solidFill>
            </a:endParaRPr>
          </a:p>
          <a:p>
            <a:r>
              <a:rPr lang="zh-CN" altLang="en-US" sz="2400" dirty="0" smtClean="0">
                <a:solidFill>
                  <a:srgbClr val="FF0000"/>
                </a:solidFill>
              </a:rPr>
              <a:t>建筑美（结构）</a:t>
            </a:r>
            <a:endParaRPr lang="zh-CN" altLang="en-US" sz="2400" dirty="0">
              <a:solidFill>
                <a:srgbClr val="FF0000"/>
              </a:solidFill>
            </a:endParaRPr>
          </a:p>
        </p:txBody>
      </p:sp>
    </p:spTree>
    <p:extLst>
      <p:ext uri="{BB962C8B-B14F-4D97-AF65-F5344CB8AC3E}">
        <p14:creationId xmlns:p14="http://schemas.microsoft.com/office/powerpoint/2010/main" val="127197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266700" y="1190625"/>
            <a:ext cx="8626475" cy="331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130000"/>
              </a:lnSpc>
              <a:spcBef>
                <a:spcPts val="400"/>
              </a:spcBef>
              <a:buFont typeface="Times New Roman" pitchFamily="18" charset="0"/>
              <a:buAutoNum type="arabicPeriod"/>
            </a:pPr>
            <a:r>
              <a:rPr lang="zh-CN" altLang="en-US" sz="2600" b="1" dirty="0">
                <a:latin typeface="+mn-lt"/>
                <a:ea typeface="+mn-ea"/>
                <a:cs typeface="+mn-ea"/>
                <a:sym typeface="+mn-lt"/>
              </a:rPr>
              <a:t>了解作者臧克家和闻一多；整体把握课文内容，领会文章的思想。</a:t>
            </a:r>
            <a:r>
              <a:rPr lang="zh-CN" altLang="en-US" sz="2600" b="1" dirty="0">
                <a:solidFill>
                  <a:srgbClr val="FF0000"/>
                </a:solidFill>
                <a:latin typeface="+mn-lt"/>
                <a:ea typeface="+mn-ea"/>
                <a:cs typeface="+mn-ea"/>
                <a:sym typeface="+mn-lt"/>
              </a:rPr>
              <a:t>（重点）</a:t>
            </a:r>
            <a:endParaRPr lang="en-US" altLang="zh-CN" sz="2600" b="1" dirty="0">
              <a:solidFill>
                <a:srgbClr val="FF0000"/>
              </a:solidFill>
              <a:latin typeface="+mn-lt"/>
              <a:ea typeface="+mn-ea"/>
              <a:cs typeface="+mn-ea"/>
              <a:sym typeface="+mn-lt"/>
            </a:endParaRPr>
          </a:p>
          <a:p>
            <a:pPr marL="514350" indent="-514350">
              <a:lnSpc>
                <a:spcPct val="130000"/>
              </a:lnSpc>
              <a:spcBef>
                <a:spcPts val="400"/>
              </a:spcBef>
              <a:buFont typeface="Times New Roman" pitchFamily="18" charset="0"/>
              <a:buAutoNum type="arabicPeriod"/>
            </a:pPr>
            <a:r>
              <a:rPr lang="zh-CN" altLang="en-US" sz="2600" b="1" dirty="0">
                <a:latin typeface="+mn-lt"/>
                <a:ea typeface="+mn-ea"/>
                <a:cs typeface="+mn-ea"/>
                <a:sym typeface="+mn-lt"/>
              </a:rPr>
              <a:t>学习本文结构严谨巧妙、选材精当的技法；体会文章精炼含蓄、富于感情、夹叙夹议的语言风格。</a:t>
            </a:r>
            <a:r>
              <a:rPr lang="zh-CN" altLang="en-US" sz="2600" b="1" dirty="0">
                <a:solidFill>
                  <a:srgbClr val="FF0000"/>
                </a:solidFill>
                <a:latin typeface="+mn-lt"/>
                <a:ea typeface="+mn-ea"/>
                <a:cs typeface="+mn-ea"/>
                <a:sym typeface="+mn-lt"/>
              </a:rPr>
              <a:t>（难点）</a:t>
            </a:r>
            <a:endParaRPr lang="en-US" altLang="zh-CN" sz="2600" b="1" dirty="0">
              <a:solidFill>
                <a:srgbClr val="FF0000"/>
              </a:solidFill>
              <a:latin typeface="+mn-lt"/>
              <a:ea typeface="+mn-ea"/>
              <a:cs typeface="+mn-ea"/>
              <a:sym typeface="+mn-lt"/>
            </a:endParaRPr>
          </a:p>
          <a:p>
            <a:pPr marL="514350" indent="-514350">
              <a:lnSpc>
                <a:spcPct val="130000"/>
              </a:lnSpc>
              <a:spcBef>
                <a:spcPts val="400"/>
              </a:spcBef>
              <a:buFont typeface="Times New Roman" pitchFamily="18" charset="0"/>
              <a:buAutoNum type="arabicPeriod"/>
            </a:pPr>
            <a:r>
              <a:rPr lang="zh-CN" altLang="en-US" sz="2600" b="1" dirty="0">
                <a:latin typeface="+mn-lt"/>
                <a:ea typeface="+mn-ea"/>
                <a:cs typeface="+mn-ea"/>
                <a:sym typeface="+mn-lt"/>
              </a:rPr>
              <a:t>学习闻一多先生严谨治学、敢说敢做、说做统一、表里如一的人格，做一个高尚的人。</a:t>
            </a:r>
            <a:r>
              <a:rPr lang="zh-CN" altLang="en-US" sz="2600" b="1" dirty="0">
                <a:solidFill>
                  <a:srgbClr val="FF0000"/>
                </a:solidFill>
                <a:latin typeface="+mn-lt"/>
                <a:ea typeface="+mn-ea"/>
                <a:cs typeface="+mn-ea"/>
                <a:sym typeface="+mn-lt"/>
              </a:rPr>
              <a:t>（重点）</a:t>
            </a:r>
            <a:endParaRPr lang="en-US" altLang="zh-CN" sz="2600" b="1" dirty="0">
              <a:solidFill>
                <a:srgbClr val="FF0000"/>
              </a:solidFill>
              <a:latin typeface="+mn-lt"/>
              <a:ea typeface="+mn-ea"/>
              <a:cs typeface="+mn-ea"/>
              <a:sym typeface="+mn-lt"/>
            </a:endParaRPr>
          </a:p>
        </p:txBody>
      </p:sp>
      <p:grpSp>
        <p:nvGrpSpPr>
          <p:cNvPr id="3075" name="组合 3"/>
          <p:cNvGrpSpPr>
            <a:grpSpLocks/>
          </p:cNvGrpSpPr>
          <p:nvPr/>
        </p:nvGrpSpPr>
        <p:grpSpPr bwMode="auto">
          <a:xfrm>
            <a:off x="293688" y="331788"/>
            <a:ext cx="2062162" cy="544512"/>
            <a:chOff x="1438698" y="982657"/>
            <a:chExt cx="2498303" cy="616461"/>
          </a:xfrm>
        </p:grpSpPr>
        <p:pic>
          <p:nvPicPr>
            <p:cNvPr id="3076"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a:solidFill>
                    <a:srgbClr val="0070C0"/>
                  </a:solidFill>
                  <a:latin typeface="+mn-lt"/>
                  <a:ea typeface="+mn-ea"/>
                  <a:cs typeface="+mn-ea"/>
                  <a:sym typeface="+mn-lt"/>
                </a:rPr>
                <a:t>学习目标</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1000"/>
                                        <p:tgtEl>
                                          <p:spTgt spid="3074">
                                            <p:txEl>
                                              <p:pRg st="0" end="0"/>
                                            </p:txEl>
                                          </p:spTgt>
                                        </p:tgtEl>
                                      </p:cBhvr>
                                    </p:animEffect>
                                    <p:anim calcmode="lin" valueType="num">
                                      <p:cBhvr>
                                        <p:cTn id="8" dur="1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xEl>
                                              <p:pRg st="1" end="1"/>
                                            </p:txEl>
                                          </p:spTgt>
                                        </p:tgtEl>
                                        <p:attrNameLst>
                                          <p:attrName>style.visibility</p:attrName>
                                        </p:attrNameLst>
                                      </p:cBhvr>
                                      <p:to>
                                        <p:strVal val="visible"/>
                                      </p:to>
                                    </p:set>
                                    <p:animEffect transition="in" filter="fade">
                                      <p:cBhvr>
                                        <p:cTn id="14" dur="1000"/>
                                        <p:tgtEl>
                                          <p:spTgt spid="3074">
                                            <p:txEl>
                                              <p:pRg st="1" end="1"/>
                                            </p:txEl>
                                          </p:spTgt>
                                        </p:tgtEl>
                                      </p:cBhvr>
                                    </p:animEffect>
                                    <p:anim calcmode="lin" valueType="num">
                                      <p:cBhvr>
                                        <p:cTn id="15"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xEl>
                                              <p:pRg st="2" end="2"/>
                                            </p:txEl>
                                          </p:spTgt>
                                        </p:tgtEl>
                                        <p:attrNameLst>
                                          <p:attrName>style.visibility</p:attrName>
                                        </p:attrNameLst>
                                      </p:cBhvr>
                                      <p:to>
                                        <p:strVal val="visible"/>
                                      </p:to>
                                    </p:set>
                                    <p:animEffect transition="in" filter="fade">
                                      <p:cBhvr>
                                        <p:cTn id="21" dur="1000"/>
                                        <p:tgtEl>
                                          <p:spTgt spid="3074">
                                            <p:txEl>
                                              <p:pRg st="2" end="2"/>
                                            </p:txEl>
                                          </p:spTgt>
                                        </p:tgtEl>
                                      </p:cBhvr>
                                    </p:animEffect>
                                    <p:anim calcmode="lin" valueType="num">
                                      <p:cBhvr>
                                        <p:cTn id="22"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12738" y="1174750"/>
            <a:ext cx="66976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600" b="1">
                <a:latin typeface="+mn-lt"/>
                <a:ea typeface="+mn-ea"/>
                <a:cs typeface="+mn-ea"/>
                <a:sym typeface="+mn-lt"/>
              </a:rPr>
              <a:t>    </a:t>
            </a:r>
            <a:r>
              <a:rPr lang="zh-CN" altLang="en-US" sz="2600" b="1">
                <a:solidFill>
                  <a:srgbClr val="FF0000"/>
                </a:solidFill>
                <a:latin typeface="+mn-lt"/>
                <a:ea typeface="+mn-ea"/>
                <a:cs typeface="+mn-ea"/>
                <a:sym typeface="+mn-lt"/>
              </a:rPr>
              <a:t>臧克家</a:t>
            </a:r>
            <a:r>
              <a:rPr lang="zh-CN" altLang="en-US" sz="2600" b="1">
                <a:latin typeface="+mn-lt"/>
                <a:ea typeface="+mn-ea"/>
                <a:cs typeface="+mn-ea"/>
                <a:sym typeface="+mn-lt"/>
              </a:rPr>
              <a:t>（</a:t>
            </a:r>
            <a:r>
              <a:rPr lang="en-US" altLang="zh-CN" sz="2600" b="1">
                <a:latin typeface="+mn-lt"/>
                <a:ea typeface="+mn-ea"/>
                <a:cs typeface="+mn-ea"/>
                <a:sym typeface="+mn-lt"/>
              </a:rPr>
              <a:t>1905—2004</a:t>
            </a:r>
            <a:r>
              <a:rPr lang="zh-CN" altLang="en-US" sz="2600" b="1">
                <a:latin typeface="+mn-lt"/>
                <a:ea typeface="+mn-ea"/>
                <a:cs typeface="+mn-ea"/>
                <a:sym typeface="+mn-lt"/>
              </a:rPr>
              <a:t>），山东诸城人，</a:t>
            </a:r>
            <a:r>
              <a:rPr lang="zh-CN" altLang="en-US" sz="2600" b="1">
                <a:solidFill>
                  <a:srgbClr val="FF0000"/>
                </a:solidFill>
                <a:latin typeface="+mn-lt"/>
                <a:ea typeface="+mn-ea"/>
                <a:cs typeface="+mn-ea"/>
                <a:sym typeface="+mn-lt"/>
              </a:rPr>
              <a:t>现代诗人</a:t>
            </a:r>
            <a:r>
              <a:rPr lang="zh-CN" altLang="en-US" sz="2600" b="1">
                <a:latin typeface="+mn-lt"/>
                <a:ea typeface="+mn-ea"/>
                <a:cs typeface="+mn-ea"/>
                <a:sym typeface="+mn-lt"/>
              </a:rPr>
              <a:t>。以一篇</a:t>
            </a:r>
            <a:r>
              <a:rPr lang="en-US" altLang="zh-CN" sz="2600" b="1">
                <a:latin typeface="+mn-lt"/>
                <a:ea typeface="+mn-ea"/>
                <a:cs typeface="+mn-ea"/>
                <a:sym typeface="+mn-lt"/>
              </a:rPr>
              <a:t>《</a:t>
            </a:r>
            <a:r>
              <a:rPr lang="zh-CN" altLang="en-US" sz="2600" b="1">
                <a:latin typeface="+mn-lt"/>
                <a:ea typeface="+mn-ea"/>
                <a:cs typeface="+mn-ea"/>
                <a:sym typeface="+mn-lt"/>
              </a:rPr>
              <a:t>老马</a:t>
            </a:r>
            <a:r>
              <a:rPr lang="en-US" altLang="zh-CN" sz="2600" b="1">
                <a:latin typeface="+mn-lt"/>
                <a:ea typeface="+mn-ea"/>
                <a:cs typeface="+mn-ea"/>
                <a:sym typeface="+mn-lt"/>
              </a:rPr>
              <a:t>》</a:t>
            </a:r>
            <a:r>
              <a:rPr lang="zh-CN" altLang="en-US" sz="2600" b="1">
                <a:latin typeface="+mn-lt"/>
                <a:ea typeface="+mn-ea"/>
                <a:cs typeface="+mn-ea"/>
                <a:sym typeface="+mn-lt"/>
              </a:rPr>
              <a:t>成名，随着</a:t>
            </a:r>
            <a:r>
              <a:rPr lang="en-US" altLang="zh-CN" sz="2600" b="1">
                <a:latin typeface="+mn-lt"/>
                <a:ea typeface="+mn-ea"/>
                <a:cs typeface="+mn-ea"/>
                <a:sym typeface="+mn-lt"/>
              </a:rPr>
              <a:t>《</a:t>
            </a:r>
            <a:r>
              <a:rPr lang="zh-CN" altLang="en-US" sz="2600" b="1">
                <a:latin typeface="+mn-lt"/>
                <a:ea typeface="+mn-ea"/>
                <a:cs typeface="+mn-ea"/>
                <a:sym typeface="+mn-lt"/>
              </a:rPr>
              <a:t>老马</a:t>
            </a:r>
            <a:r>
              <a:rPr lang="en-US" altLang="zh-CN" sz="2600" b="1">
                <a:latin typeface="+mn-lt"/>
                <a:ea typeface="+mn-ea"/>
                <a:cs typeface="+mn-ea"/>
                <a:sym typeface="+mn-lt"/>
              </a:rPr>
              <a:t>》</a:t>
            </a:r>
            <a:r>
              <a:rPr lang="zh-CN" altLang="en-US" sz="2600" b="1">
                <a:latin typeface="+mn-lt"/>
                <a:ea typeface="+mn-ea"/>
                <a:cs typeface="+mn-ea"/>
                <a:sym typeface="+mn-lt"/>
              </a:rPr>
              <a:t>等诗的广泛流传，臧克家被誉为“农民诗人”，为广大读者所熟知和喜爱。出版的诗集有</a:t>
            </a:r>
            <a:r>
              <a:rPr lang="en-US" altLang="zh-CN" sz="2600" b="1">
                <a:latin typeface="+mn-lt"/>
                <a:ea typeface="+mn-ea"/>
                <a:cs typeface="+mn-ea"/>
                <a:sym typeface="+mn-lt"/>
              </a:rPr>
              <a:t>《</a:t>
            </a:r>
            <a:r>
              <a:rPr lang="zh-CN" altLang="en-US" sz="2600" b="1">
                <a:latin typeface="+mn-lt"/>
                <a:ea typeface="+mn-ea"/>
                <a:cs typeface="+mn-ea"/>
                <a:sym typeface="+mn-lt"/>
              </a:rPr>
              <a:t>淮上吟</a:t>
            </a:r>
            <a:r>
              <a:rPr lang="en-US" altLang="zh-CN" sz="2600" b="1">
                <a:latin typeface="+mn-lt"/>
                <a:ea typeface="+mn-ea"/>
                <a:cs typeface="+mn-ea"/>
                <a:sym typeface="+mn-lt"/>
              </a:rPr>
              <a:t>》《</a:t>
            </a:r>
            <a:r>
              <a:rPr lang="zh-CN" altLang="en-US" sz="2600" b="1">
                <a:latin typeface="+mn-lt"/>
                <a:ea typeface="+mn-ea"/>
                <a:cs typeface="+mn-ea"/>
                <a:sym typeface="+mn-lt"/>
              </a:rPr>
              <a:t>烙印</a:t>
            </a:r>
            <a:r>
              <a:rPr lang="en-US" altLang="zh-CN" sz="2600" b="1">
                <a:latin typeface="+mn-lt"/>
                <a:ea typeface="+mn-ea"/>
                <a:cs typeface="+mn-ea"/>
                <a:sym typeface="+mn-lt"/>
              </a:rPr>
              <a:t>》《</a:t>
            </a:r>
            <a:r>
              <a:rPr lang="zh-CN" altLang="en-US" sz="2600" b="1">
                <a:latin typeface="+mn-lt"/>
                <a:ea typeface="+mn-ea"/>
                <a:cs typeface="+mn-ea"/>
                <a:sym typeface="+mn-lt"/>
              </a:rPr>
              <a:t>春风集</a:t>
            </a:r>
            <a:r>
              <a:rPr lang="en-US" altLang="zh-CN" sz="2600" b="1">
                <a:latin typeface="+mn-lt"/>
                <a:ea typeface="+mn-ea"/>
                <a:cs typeface="+mn-ea"/>
                <a:sym typeface="+mn-lt"/>
              </a:rPr>
              <a:t>》《</a:t>
            </a:r>
            <a:r>
              <a:rPr lang="zh-CN" altLang="en-US" sz="2600" b="1">
                <a:latin typeface="+mn-lt"/>
                <a:ea typeface="+mn-ea"/>
                <a:cs typeface="+mn-ea"/>
                <a:sym typeface="+mn-lt"/>
              </a:rPr>
              <a:t>欢呼集</a:t>
            </a:r>
            <a:r>
              <a:rPr lang="en-US" altLang="zh-CN" sz="2600" b="1">
                <a:latin typeface="+mn-lt"/>
                <a:ea typeface="+mn-ea"/>
                <a:cs typeface="+mn-ea"/>
                <a:sym typeface="+mn-lt"/>
              </a:rPr>
              <a:t>》</a:t>
            </a:r>
            <a:r>
              <a:rPr lang="zh-CN" altLang="en-US" sz="2600" b="1">
                <a:latin typeface="+mn-lt"/>
                <a:ea typeface="+mn-ea"/>
                <a:cs typeface="+mn-ea"/>
                <a:sym typeface="+mn-lt"/>
              </a:rPr>
              <a:t>和长诗</a:t>
            </a:r>
            <a:r>
              <a:rPr lang="en-US" altLang="zh-CN" sz="2600" b="1">
                <a:latin typeface="+mn-lt"/>
                <a:ea typeface="+mn-ea"/>
                <a:cs typeface="+mn-ea"/>
                <a:sym typeface="+mn-lt"/>
              </a:rPr>
              <a:t>《</a:t>
            </a:r>
            <a:r>
              <a:rPr lang="zh-CN" altLang="en-US" sz="2600" b="1">
                <a:latin typeface="+mn-lt"/>
                <a:ea typeface="+mn-ea"/>
                <a:cs typeface="+mn-ea"/>
                <a:sym typeface="+mn-lt"/>
              </a:rPr>
              <a:t>李大钊</a:t>
            </a:r>
            <a:r>
              <a:rPr lang="en-US" altLang="zh-CN" sz="2600" b="1">
                <a:latin typeface="+mn-lt"/>
                <a:ea typeface="+mn-ea"/>
                <a:cs typeface="+mn-ea"/>
                <a:sym typeface="+mn-lt"/>
              </a:rPr>
              <a:t>》</a:t>
            </a:r>
            <a:r>
              <a:rPr lang="zh-CN" altLang="en-US" sz="2600" b="1">
                <a:latin typeface="+mn-lt"/>
                <a:ea typeface="+mn-ea"/>
                <a:cs typeface="+mn-ea"/>
                <a:sym typeface="+mn-lt"/>
              </a:rPr>
              <a:t>等。</a:t>
            </a:r>
          </a:p>
        </p:txBody>
      </p:sp>
      <p:grpSp>
        <p:nvGrpSpPr>
          <p:cNvPr id="4099" name="组合 3"/>
          <p:cNvGrpSpPr>
            <a:grpSpLocks/>
          </p:cNvGrpSpPr>
          <p:nvPr/>
        </p:nvGrpSpPr>
        <p:grpSpPr bwMode="auto">
          <a:xfrm>
            <a:off x="293688" y="331788"/>
            <a:ext cx="2062162" cy="544512"/>
            <a:chOff x="1438698" y="982657"/>
            <a:chExt cx="2498303" cy="616461"/>
          </a:xfrm>
        </p:grpSpPr>
        <p:pic>
          <p:nvPicPr>
            <p:cNvPr id="4101"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作者简介</a:t>
              </a:r>
            </a:p>
          </p:txBody>
        </p:sp>
      </p:grpSp>
      <p:pic>
        <p:nvPicPr>
          <p:cNvPr id="4100" name="Picture 7" descr="C:\Users\Administrator\Desktop\Rq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343025"/>
            <a:ext cx="17367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Vertical)">
                                      <p:cBhvr>
                                        <p:cTn id="7" dur="500"/>
                                        <p:tgtEl>
                                          <p:spTgt spid="41986"/>
                                        </p:tgtEl>
                                      </p:cBhvr>
                                    </p:animEffect>
                                  </p:childTnLst>
                                </p:cTn>
                              </p:par>
                              <p:par>
                                <p:cTn id="8" presetID="16" presetClass="entr" presetSubtype="2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arn(inVertical)">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93688" y="1041400"/>
            <a:ext cx="8558212" cy="32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600" b="1" dirty="0">
                <a:latin typeface="+mn-lt"/>
                <a:ea typeface="+mn-ea"/>
                <a:cs typeface="+mn-ea"/>
                <a:sym typeface="+mn-lt"/>
              </a:rPr>
              <a:t>    </a:t>
            </a:r>
            <a:r>
              <a:rPr lang="zh-CN" altLang="en-US" sz="2600" b="1" dirty="0">
                <a:solidFill>
                  <a:srgbClr val="FF0000"/>
                </a:solidFill>
                <a:latin typeface="+mn-lt"/>
                <a:ea typeface="+mn-ea"/>
                <a:cs typeface="+mn-ea"/>
                <a:sym typeface="+mn-lt"/>
              </a:rPr>
              <a:t>闻一多</a:t>
            </a:r>
            <a:r>
              <a:rPr lang="zh-CN" altLang="en-US" sz="2600" b="1" dirty="0">
                <a:latin typeface="+mn-lt"/>
                <a:ea typeface="+mn-ea"/>
                <a:cs typeface="+mn-ea"/>
                <a:sym typeface="+mn-lt"/>
              </a:rPr>
              <a:t>，著名诗人、学者、爱国民主战士。1899年生于湖北省浠水。五四运动时在北京清华学校读书时即参加学生运动。1925年回国后，历任青岛大学、清华大学教授。1937年抗战开始，他在昆明西南联大任教。1943年后，因目睹蒋介石反动政府的腐败，奋然而起，积极参加反对独裁、争取民主的斗争。</a:t>
            </a:r>
            <a:r>
              <a:rPr lang="zh-CN" altLang="en-US" sz="2600" b="1" dirty="0" smtClean="0">
                <a:latin typeface="+mn-lt"/>
                <a:ea typeface="+mn-ea"/>
                <a:cs typeface="+mn-ea"/>
                <a:sym typeface="+mn-lt"/>
              </a:rPr>
              <a:t>194</a:t>
            </a:r>
            <a:r>
              <a:rPr lang="en-US" altLang="zh-CN" sz="2600" b="1" smtClean="0">
                <a:latin typeface="+mn-lt"/>
                <a:ea typeface="+mn-ea"/>
                <a:cs typeface="+mn-ea"/>
                <a:sym typeface="+mn-lt"/>
              </a:rPr>
              <a:t>6</a:t>
            </a:r>
            <a:r>
              <a:rPr lang="zh-CN" altLang="en-US" sz="2600" b="1" smtClean="0">
                <a:latin typeface="+mn-lt"/>
                <a:ea typeface="+mn-ea"/>
                <a:cs typeface="+mn-ea"/>
                <a:sym typeface="+mn-lt"/>
              </a:rPr>
              <a:t>年7月15日</a:t>
            </a:r>
            <a:r>
              <a:rPr lang="zh-CN" altLang="en-US" sz="2600" b="1">
                <a:latin typeface="+mn-lt"/>
                <a:ea typeface="+mn-ea"/>
                <a:cs typeface="+mn-ea"/>
                <a:sym typeface="+mn-lt"/>
              </a:rPr>
              <a:t>被特务暗杀。　</a:t>
            </a:r>
          </a:p>
        </p:txBody>
      </p:sp>
      <p:grpSp>
        <p:nvGrpSpPr>
          <p:cNvPr id="5123" name="组合 3"/>
          <p:cNvGrpSpPr>
            <a:grpSpLocks/>
          </p:cNvGrpSpPr>
          <p:nvPr/>
        </p:nvGrpSpPr>
        <p:grpSpPr bwMode="auto">
          <a:xfrm>
            <a:off x="293688" y="331788"/>
            <a:ext cx="2062162" cy="544512"/>
            <a:chOff x="1438698" y="982657"/>
            <a:chExt cx="2498303" cy="616461"/>
          </a:xfrm>
        </p:grpSpPr>
        <p:pic>
          <p:nvPicPr>
            <p:cNvPr id="5124" name="图片 1"/>
            <p:cNvPicPr>
              <a:picLocks noChangeAspect="1" noChangeArrowheads="1"/>
            </p:cNvPicPr>
            <p:nvPr/>
          </p:nvPicPr>
          <p:blipFill>
            <a:blip r:embed="rId2"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1527259" y="991683"/>
              <a:ext cx="2409742" cy="6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文本框 2"/>
            <p:cNvSpPr txBox="1">
              <a:spLocks noChangeArrowheads="1"/>
            </p:cNvSpPr>
            <p:nvPr/>
          </p:nvSpPr>
          <p:spPr bwMode="auto">
            <a:xfrm>
              <a:off x="1438698" y="982657"/>
              <a:ext cx="2076874" cy="59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2800" b="1" dirty="0">
                  <a:solidFill>
                    <a:srgbClr val="0070C0"/>
                  </a:solidFill>
                  <a:latin typeface="+mn-lt"/>
                  <a:ea typeface="+mn-ea"/>
                  <a:cs typeface="+mn-ea"/>
                  <a:sym typeface="+mn-lt"/>
                </a:rPr>
                <a:t>人物介绍</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checkerboard(across)">
                                      <p:cBhvr>
                                        <p:cTn id="7" dur="500"/>
                                        <p:tgtEl>
                                          <p:spTgt spid="430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74638" y="1076325"/>
            <a:ext cx="643096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800" b="1">
                <a:latin typeface="+mn-lt"/>
                <a:ea typeface="+mn-ea"/>
                <a:cs typeface="+mn-ea"/>
                <a:sym typeface="+mn-lt"/>
              </a:rPr>
              <a:t>    闻一多的代表作有诗集《红烛》、《死水》，学术著作</a:t>
            </a:r>
            <a:r>
              <a:rPr lang="en-US" altLang="zh-CN" sz="2800" b="1">
                <a:latin typeface="+mn-lt"/>
                <a:ea typeface="+mn-ea"/>
                <a:cs typeface="+mn-ea"/>
                <a:sym typeface="+mn-lt"/>
              </a:rPr>
              <a:t>《</a:t>
            </a:r>
            <a:r>
              <a:rPr lang="zh-CN" altLang="en-US" sz="2800" b="1">
                <a:latin typeface="+mn-lt"/>
                <a:ea typeface="+mn-ea"/>
                <a:cs typeface="+mn-ea"/>
                <a:sym typeface="+mn-lt"/>
              </a:rPr>
              <a:t>神话与诗</a:t>
            </a:r>
            <a:r>
              <a:rPr lang="en-US" altLang="zh-CN" sz="2800" b="1">
                <a:latin typeface="+mn-lt"/>
                <a:ea typeface="+mn-ea"/>
                <a:cs typeface="+mn-ea"/>
                <a:sym typeface="+mn-lt"/>
              </a:rPr>
              <a:t>》《</a:t>
            </a:r>
            <a:r>
              <a:rPr lang="zh-CN" altLang="en-US" sz="2800" b="1">
                <a:latin typeface="+mn-lt"/>
                <a:ea typeface="+mn-ea"/>
                <a:cs typeface="+mn-ea"/>
                <a:sym typeface="+mn-lt"/>
              </a:rPr>
              <a:t>唐诗杂论</a:t>
            </a:r>
            <a:r>
              <a:rPr lang="en-US" altLang="zh-CN" sz="2800" b="1">
                <a:latin typeface="+mn-lt"/>
                <a:ea typeface="+mn-ea"/>
                <a:cs typeface="+mn-ea"/>
                <a:sym typeface="+mn-lt"/>
              </a:rPr>
              <a:t>》</a:t>
            </a:r>
            <a:r>
              <a:rPr lang="zh-CN" altLang="en-US" sz="2800" b="1">
                <a:latin typeface="+mn-lt"/>
                <a:ea typeface="+mn-ea"/>
                <a:cs typeface="+mn-ea"/>
                <a:sym typeface="+mn-lt"/>
              </a:rPr>
              <a:t>等。1925年3月在美国留学期间创作了组诗《七子之歌》，表达了深挚的爱国之情。</a:t>
            </a:r>
          </a:p>
        </p:txBody>
      </p:sp>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1076325"/>
            <a:ext cx="2133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checkerboard(across)">
                                      <p:cBhvr>
                                        <p:cTn id="7" dur="500"/>
                                        <p:tgtEl>
                                          <p:spTgt spid="614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b11ynk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3857</TotalTime>
  <Pages>0</Pages>
  <Words>2698</Words>
  <Characters>0</Characters>
  <Application>Microsoft Office PowerPoint</Application>
  <DocSecurity>0</DocSecurity>
  <PresentationFormat>全屏显示(16:9)</PresentationFormat>
  <Lines>0</Lines>
  <Paragraphs>188</Paragraphs>
  <Slides>34</Slides>
  <Notes>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34</vt:i4>
      </vt:variant>
    </vt:vector>
  </HeadingPairs>
  <TitlesOfParts>
    <vt:vector size="40" baseType="lpstr">
      <vt:lpstr>黑体</vt:lpstr>
      <vt:lpstr>宋体</vt:lpstr>
      <vt:lpstr>微软雅黑</vt:lpstr>
      <vt:lpstr>Arial</vt:lpstr>
      <vt:lpstr>Times New Roman</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DEEPIN</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cp:lastModifiedBy>星河</cp:lastModifiedBy>
  <cp:revision>1207</cp:revision>
  <dcterms:created xsi:type="dcterms:W3CDTF">2016-01-14T07:05:12Z</dcterms:created>
  <dcterms:modified xsi:type="dcterms:W3CDTF">2020-12-24T09:55:05Z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