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  <p:sldMasterId id="2147483848" r:id="rId2"/>
    <p:sldMasterId id="2147483859" r:id="rId3"/>
  </p:sldMasterIdLst>
  <p:notesMasterIdLst>
    <p:notesMasterId r:id="rId32"/>
  </p:notesMasterIdLst>
  <p:sldIdLst>
    <p:sldId id="256" r:id="rId4"/>
    <p:sldId id="313" r:id="rId5"/>
    <p:sldId id="339" r:id="rId6"/>
    <p:sldId id="314" r:id="rId7"/>
    <p:sldId id="315" r:id="rId8"/>
    <p:sldId id="338" r:id="rId9"/>
    <p:sldId id="334" r:id="rId10"/>
    <p:sldId id="335" r:id="rId11"/>
    <p:sldId id="316" r:id="rId12"/>
    <p:sldId id="317" r:id="rId13"/>
    <p:sldId id="319" r:id="rId14"/>
    <p:sldId id="326" r:id="rId15"/>
    <p:sldId id="344" r:id="rId16"/>
    <p:sldId id="327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21" r:id="rId25"/>
    <p:sldId id="322" r:id="rId26"/>
    <p:sldId id="342" r:id="rId27"/>
    <p:sldId id="343" r:id="rId28"/>
    <p:sldId id="337" r:id="rId29"/>
    <p:sldId id="333" r:id="rId30"/>
    <p:sldId id="341" r:id="rId31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 userDrawn="1">
          <p15:clr>
            <a:srgbClr val="A4A3A4"/>
          </p15:clr>
        </p15:guide>
        <p15:guide id="2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CCFFFF"/>
    <a:srgbClr val="CCFF99"/>
    <a:srgbClr val="99FF99"/>
    <a:srgbClr val="99FFCC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6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264" y="67"/>
      </p:cViewPr>
      <p:guideLst>
        <p:guide orient="horz" pos="216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80CD97DA-CF93-47F1-AC13-934731947E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42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10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8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3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17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32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048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892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840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876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43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776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6012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305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7582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057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0047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76098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6829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12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21581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26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1448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8155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8066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365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0468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4378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84457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3641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808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4039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65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979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25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45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2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2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3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28.xml"/><Relationship Id="rId39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23.xml"/><Relationship Id="rId34" Type="http://schemas.openxmlformats.org/officeDocument/2006/relationships/slideLayout" Target="../slideLayouts/slideLayout36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slideLayout" Target="../slideLayouts/slideLayout27.xml"/><Relationship Id="rId33" Type="http://schemas.openxmlformats.org/officeDocument/2006/relationships/slideLayout" Target="../slideLayouts/slideLayout35.xml"/><Relationship Id="rId38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29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slideLayout" Target="../slideLayouts/slideLayout26.xml"/><Relationship Id="rId32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9.xml"/><Relationship Id="rId40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30.xml"/><Relationship Id="rId36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3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7.xml"/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  <p:sldLayoutId id="2147483876" r:id="rId17"/>
    <p:sldLayoutId id="2147483877" r:id="rId18"/>
    <p:sldLayoutId id="2147483878" r:id="rId19"/>
    <p:sldLayoutId id="2147483879" r:id="rId20"/>
    <p:sldLayoutId id="2147483880" r:id="rId21"/>
    <p:sldLayoutId id="2147483881" r:id="rId22"/>
    <p:sldLayoutId id="2147483882" r:id="rId23"/>
    <p:sldLayoutId id="2147483883" r:id="rId24"/>
    <p:sldLayoutId id="2147483884" r:id="rId25"/>
    <p:sldLayoutId id="2147483885" r:id="rId26"/>
    <p:sldLayoutId id="2147483886" r:id="rId27"/>
    <p:sldLayoutId id="2147483887" r:id="rId28"/>
    <p:sldLayoutId id="2147483888" r:id="rId29"/>
    <p:sldLayoutId id="2147483889" r:id="rId30"/>
    <p:sldLayoutId id="2147483890" r:id="rId31"/>
    <p:sldLayoutId id="2147483891" r:id="rId32"/>
    <p:sldLayoutId id="2147483892" r:id="rId33"/>
    <p:sldLayoutId id="2147483893" r:id="rId34"/>
    <p:sldLayoutId id="2147483894" r:id="rId35"/>
    <p:sldLayoutId id="2147483895" r:id="rId36"/>
    <p:sldLayoutId id="2147483896" r:id="rId37"/>
    <p:sldLayoutId id="2147483897" r:id="rId38"/>
    <p:sldLayoutId id="2147483898" r:id="rId3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jzhan.com/mp3/7x/62312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5" descr="yy2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" descr="\\dz103\完全共享\图片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0299" y="4118141"/>
            <a:ext cx="4154487" cy="170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副标题 2"/>
          <p:cNvSpPr txBox="1">
            <a:spLocks noChangeArrowheads="1"/>
          </p:cNvSpPr>
          <p:nvPr/>
        </p:nvSpPr>
        <p:spPr bwMode="auto">
          <a:xfrm>
            <a:off x="2528261" y="5174357"/>
            <a:ext cx="414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zh-CN" altLang="en-US" sz="2000" b="1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部编本人教版</a:t>
            </a:r>
            <a:r>
              <a:rPr lang="en-US" altLang="zh-CN" sz="2000" b="1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2000" b="1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七年级下册语文</a:t>
            </a:r>
          </a:p>
        </p:txBody>
      </p:sp>
      <p:sp>
        <p:nvSpPr>
          <p:cNvPr id="2053" name="标题 1"/>
          <p:cNvSpPr txBox="1">
            <a:spLocks noChangeArrowheads="1"/>
          </p:cNvSpPr>
          <p:nvPr/>
        </p:nvSpPr>
        <p:spPr bwMode="auto">
          <a:xfrm>
            <a:off x="2528260" y="4173174"/>
            <a:ext cx="4149725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altLang="zh-CN" sz="5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23 </a:t>
            </a:r>
            <a:r>
              <a:rPr lang="zh-CN" altLang="en-US" sz="54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太</a:t>
            </a:r>
            <a:r>
              <a:rPr lang="zh-CN" altLang="en-US" sz="54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空一日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2528261" y="5163773"/>
            <a:ext cx="4149725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492377" y="1320802"/>
            <a:ext cx="6608763" cy="4865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ts val="1800"/>
              </a:spcBef>
            </a:pPr>
            <a:r>
              <a:rPr lang="zh-CN" altLang="en-US" sz="2800" b="1" dirty="0">
                <a:latin typeface="Times New Roman" pitchFamily="18" charset="0"/>
                <a:sym typeface="Times New Roman" pitchFamily="18" charset="0"/>
              </a:rPr>
              <a:t>炽热</a:t>
            </a:r>
            <a:r>
              <a:rPr lang="zh-CN" altLang="en-US" sz="2800" b="1" dirty="0">
                <a:latin typeface="宋体" charset="-122"/>
                <a:sym typeface="宋体" charset="-122"/>
              </a:rPr>
              <a:t>：</a:t>
            </a:r>
            <a:endParaRPr lang="zh-CN" altLang="en-US" sz="2800" b="1" dirty="0">
              <a:latin typeface="Times New Roman" pitchFamily="18" charset="0"/>
              <a:sym typeface="Times New Roman" pitchFamily="18" charset="0"/>
            </a:endParaRPr>
          </a:p>
          <a:p>
            <a:pPr eaLnBrk="1" hangingPunct="1">
              <a:lnSpc>
                <a:spcPct val="140000"/>
              </a:lnSpc>
              <a:spcBef>
                <a:spcPts val="1800"/>
              </a:spcBef>
            </a:pPr>
            <a:r>
              <a:rPr lang="zh-CN" altLang="en-US" sz="2800" b="1" dirty="0">
                <a:latin typeface="Times New Roman" pitchFamily="18" charset="0"/>
                <a:sym typeface="Times New Roman" pitchFamily="18" charset="0"/>
              </a:rPr>
              <a:t>轮廓</a:t>
            </a:r>
            <a:r>
              <a:rPr lang="zh-CN" altLang="en-US" sz="2800" b="1" dirty="0">
                <a:latin typeface="宋体" charset="-122"/>
                <a:sym typeface="宋体" charset="-122"/>
              </a:rPr>
              <a:t>：</a:t>
            </a:r>
            <a:endParaRPr lang="zh-CN" altLang="en-US" sz="2800" b="1" dirty="0">
              <a:latin typeface="Times New Roman" pitchFamily="18" charset="0"/>
              <a:sym typeface="Times New Roman" pitchFamily="18" charset="0"/>
            </a:endParaRPr>
          </a:p>
          <a:p>
            <a:pPr eaLnBrk="1" hangingPunct="1">
              <a:lnSpc>
                <a:spcPct val="140000"/>
              </a:lnSpc>
              <a:spcBef>
                <a:spcPts val="1800"/>
              </a:spcBef>
            </a:pPr>
            <a:r>
              <a:rPr lang="zh-CN" altLang="en-US" sz="2800" b="1" dirty="0">
                <a:latin typeface="Times New Roman" pitchFamily="18" charset="0"/>
                <a:sym typeface="Times New Roman" pitchFamily="18" charset="0"/>
              </a:rPr>
              <a:t>模拟</a:t>
            </a:r>
            <a:r>
              <a:rPr lang="zh-CN" altLang="en-US" sz="2800" b="1" dirty="0">
                <a:latin typeface="宋体" charset="-122"/>
                <a:sym typeface="宋体" charset="-122"/>
              </a:rPr>
              <a:t>：</a:t>
            </a:r>
            <a:endParaRPr lang="zh-CN" altLang="en-US" sz="2800" b="1" dirty="0">
              <a:latin typeface="Times New Roman" pitchFamily="18" charset="0"/>
              <a:sym typeface="Times New Roman" pitchFamily="18" charset="0"/>
            </a:endParaRPr>
          </a:p>
          <a:p>
            <a:pPr eaLnBrk="1" hangingPunct="1">
              <a:lnSpc>
                <a:spcPct val="140000"/>
              </a:lnSpc>
              <a:spcBef>
                <a:spcPts val="1800"/>
              </a:spcBef>
            </a:pPr>
            <a:r>
              <a:rPr lang="zh-CN" altLang="en-US" sz="2800" b="1" dirty="0">
                <a:latin typeface="Times New Roman" pitchFamily="18" charset="0"/>
                <a:sym typeface="Times New Roman" pitchFamily="18" charset="0"/>
              </a:rPr>
              <a:t>严谨</a:t>
            </a:r>
            <a:r>
              <a:rPr lang="zh-CN" altLang="en-US" sz="2800" b="1" dirty="0">
                <a:latin typeface="宋体" charset="-122"/>
                <a:sym typeface="宋体" charset="-122"/>
              </a:rPr>
              <a:t>：</a:t>
            </a:r>
            <a:endParaRPr lang="zh-CN" altLang="en-US" sz="2800" b="1" dirty="0">
              <a:latin typeface="Times New Roman" pitchFamily="18" charset="0"/>
              <a:sym typeface="Times New Roman" pitchFamily="18" charset="0"/>
            </a:endParaRPr>
          </a:p>
          <a:p>
            <a:pPr eaLnBrk="1" hangingPunct="1">
              <a:lnSpc>
                <a:spcPct val="140000"/>
              </a:lnSpc>
              <a:spcBef>
                <a:spcPts val="1800"/>
              </a:spcBef>
            </a:pPr>
            <a:r>
              <a:rPr lang="zh-CN" altLang="en-US" sz="2800" b="1" dirty="0">
                <a:latin typeface="Times New Roman" pitchFamily="18" charset="0"/>
                <a:sym typeface="Times New Roman" pitchFamily="18" charset="0"/>
              </a:rPr>
              <a:t>耐人寻味</a:t>
            </a:r>
            <a:r>
              <a:rPr lang="zh-CN" altLang="en-US" sz="2800" b="1" dirty="0">
                <a:latin typeface="宋体" charset="-122"/>
                <a:sym typeface="宋体" charset="-122"/>
              </a:rPr>
              <a:t>：</a:t>
            </a:r>
            <a:endParaRPr lang="zh-CN" altLang="en-US" sz="2800" b="1" dirty="0">
              <a:latin typeface="Times New Roman" pitchFamily="18" charset="0"/>
              <a:sym typeface="Times New Roman" pitchFamily="18" charset="0"/>
            </a:endParaRPr>
          </a:p>
          <a:p>
            <a:pPr eaLnBrk="1" hangingPunct="1">
              <a:lnSpc>
                <a:spcPct val="140000"/>
              </a:lnSpc>
              <a:spcBef>
                <a:spcPts val="1800"/>
              </a:spcBef>
            </a:pPr>
            <a:r>
              <a:rPr lang="zh-CN" altLang="en-US" sz="2800" b="1" dirty="0">
                <a:latin typeface="Times New Roman" pitchFamily="18" charset="0"/>
                <a:sym typeface="Times New Roman" pitchFamily="18" charset="0"/>
              </a:rPr>
              <a:t>惊心动魄</a:t>
            </a:r>
            <a:r>
              <a:rPr lang="zh-CN" altLang="en-US" sz="2800" b="1" dirty="0">
                <a:latin typeface="宋体" charset="-122"/>
                <a:sym typeface="宋体" charset="-122"/>
              </a:rPr>
              <a:t>：</a:t>
            </a:r>
            <a:endParaRPr lang="zh-CN" altLang="en-US" sz="2800" b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00439" y="1437218"/>
            <a:ext cx="37914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形容温度极高；极热。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500440" y="2266951"/>
            <a:ext cx="5234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构成图形或物体的外缘的线条。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00438" y="3035301"/>
            <a:ext cx="2348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模仿；仿照。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500439" y="3837518"/>
            <a:ext cx="19880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严密谨慎。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195764" y="4631267"/>
            <a:ext cx="54152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意味深长</a:t>
            </a:r>
            <a:r>
              <a:rPr lang="en-US" altLang="zh-CN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值得人仔细体会琢磨。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195765" y="5395385"/>
            <a:ext cx="53673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Times New Roman" pitchFamily="18" charset="0"/>
              </a:rPr>
              <a:t>形容使人十分惊骇紧张到极点。</a:t>
            </a:r>
          </a:p>
        </p:txBody>
      </p: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11274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词语解释</a:t>
              </a:r>
            </a:p>
          </p:txBody>
        </p:sp>
        <p:pic>
          <p:nvPicPr>
            <p:cNvPr id="11275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ldLvl="0" autoUpdateAnimBg="0"/>
      <p:bldP spid="7172" grpId="0" bldLvl="0" autoUpdateAnimBg="0"/>
      <p:bldP spid="7173" grpId="0" bldLvl="0" autoUpdateAnimBg="0"/>
      <p:bldP spid="7174" grpId="0" bldLvl="0" autoUpdateAnimBg="0"/>
      <p:bldP spid="7175" grpId="0" bldLvl="0" autoUpdateAnimBg="0"/>
      <p:bldP spid="7176" grpId="0" bldLvl="0" autoUpdateAnimBg="0"/>
      <p:bldP spid="7177" grpId="0" bldLvl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33590" y="2785534"/>
            <a:ext cx="8148637" cy="23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这篇由中国首位航天员杨利伟耗时两年亲笔写成的自传（节选），描写了他首次乘坐我国自己研制的载人航天飞船“神舟五号”飞入太空的情景，首度揭示了中国人飞天梦背后生死时速的秘密。</a:t>
            </a:r>
          </a:p>
        </p:txBody>
      </p:sp>
      <p:grpSp>
        <p:nvGrpSpPr>
          <p:cNvPr id="12291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12294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整体感知</a:t>
              </a:r>
            </a:p>
          </p:txBody>
        </p:sp>
        <p:pic>
          <p:nvPicPr>
            <p:cNvPr id="12295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33590" y="1231901"/>
            <a:ext cx="8148637" cy="121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    快速浏览课文。注意借助各部分的小标题，把握文章的主要内容。</a:t>
            </a:r>
          </a:p>
        </p:txBody>
      </p:sp>
      <p:pic>
        <p:nvPicPr>
          <p:cNvPr id="12293" name="图片 7" descr="2.png">
            <a:hlinkClick r:id="rId3"/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6788" y="620184"/>
            <a:ext cx="582612" cy="776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001838" y="1462619"/>
            <a:ext cx="8202612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太空一日，充满紧张和意外。阅读课文，找找看，杨利伟遇到了哪些意外情况？他相应地又有怎样的心理活动或举动？</a:t>
            </a:r>
          </a:p>
        </p:txBody>
      </p:sp>
      <p:grpSp>
        <p:nvGrpSpPr>
          <p:cNvPr id="13315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13317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细读感悟</a:t>
              </a:r>
            </a:p>
          </p:txBody>
        </p:sp>
        <p:pic>
          <p:nvPicPr>
            <p:cNvPr id="13318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319" name="Picture 7" descr="http://img06.tooopen.com/images/20161124/tooopen_sy_18771888442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34644">
            <a:off x="5029330" y="3246399"/>
            <a:ext cx="3760435" cy="27175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014540" y="814917"/>
          <a:ext cx="7858125" cy="528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7838"/>
                <a:gridCol w="2735106"/>
                <a:gridCol w="2075181"/>
              </a:tblGrid>
              <a:tr h="650240">
                <a:tc>
                  <a:txBody>
                    <a:bodyPr/>
                    <a:lstStyle/>
                    <a:p>
                      <a:r>
                        <a:rPr lang="zh-CN" altLang="en-US" sz="3500" b="1" dirty="0" smtClean="0"/>
                        <a:t>意外情况</a:t>
                      </a:r>
                      <a:endParaRPr lang="zh-CN" altLang="en-US" sz="3500" b="1" dirty="0"/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3500" b="1" dirty="0" smtClean="0"/>
                        <a:t>心理活动</a:t>
                      </a:r>
                      <a:endParaRPr lang="zh-CN" altLang="en-US" sz="3500" b="1" dirty="0"/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3500" b="1" dirty="0" smtClean="0"/>
                        <a:t>举动</a:t>
                      </a:r>
                      <a:endParaRPr lang="zh-CN" altLang="en-US" sz="3500" b="1" dirty="0"/>
                    </a:p>
                  </a:txBody>
                  <a:tcPr marL="91435" marR="91435" marT="60960" marB="60960" anchor="ctr" anchorCtr="1"/>
                </a:tc>
              </a:tr>
              <a:tr h="1097280">
                <a:tc>
                  <a:txBody>
                    <a:bodyPr/>
                    <a:lstStyle/>
                    <a:p>
                      <a:endParaRPr lang="en-US" altLang="zh-CN" sz="3200" b="1" dirty="0" smtClean="0">
                        <a:latin typeface="+mn-ea"/>
                        <a:ea typeface="+mn-ea"/>
                      </a:endParaRPr>
                    </a:p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endParaRPr lang="zh-CN" altLang="en-US" sz="3200" b="1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</a:tr>
              <a:tr h="1097280">
                <a:tc>
                  <a:txBody>
                    <a:bodyPr/>
                    <a:lstStyle/>
                    <a:p>
                      <a:endParaRPr lang="en-US" altLang="zh-CN" sz="3200" b="1" dirty="0" smtClean="0">
                        <a:latin typeface="+mn-ea"/>
                        <a:ea typeface="+mn-ea"/>
                      </a:endParaRPr>
                    </a:p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</a:tr>
              <a:tr h="609600"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</a:tr>
              <a:tr h="609600"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</a:tr>
              <a:tr h="609600"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</a:tr>
              <a:tr h="609600"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  <a:tc>
                  <a:txBody>
                    <a:bodyPr/>
                    <a:lstStyle/>
                    <a:p>
                      <a:endParaRPr lang="zh-CN" altLang="en-US" sz="3200" b="1" dirty="0">
                        <a:latin typeface="+mn-ea"/>
                        <a:ea typeface="+mn-ea"/>
                      </a:endParaRPr>
                    </a:p>
                  </a:txBody>
                  <a:tcPr marL="91435" marR="91435" marT="60960" marB="60960" anchor="ctr" anchorCtr="1"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2198690" y="1441452"/>
            <a:ext cx="26892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火箭和飞船急剧抖动，产生共振</a:t>
            </a:r>
          </a:p>
        </p:txBody>
      </p:sp>
      <p:sp>
        <p:nvSpPr>
          <p:cNvPr id="4" name="矩形 3"/>
          <p:cNvSpPr/>
          <p:nvPr/>
        </p:nvSpPr>
        <p:spPr>
          <a:xfrm>
            <a:off x="6096002" y="168486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痛苦</a:t>
            </a:r>
          </a:p>
        </p:txBody>
      </p:sp>
      <p:sp>
        <p:nvSpPr>
          <p:cNvPr id="5" name="矩形 4"/>
          <p:cNvSpPr/>
          <p:nvPr/>
        </p:nvSpPr>
        <p:spPr>
          <a:xfrm>
            <a:off x="2198690" y="2556935"/>
            <a:ext cx="26892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失重状态下“本末倒置”的错觉</a:t>
            </a:r>
          </a:p>
        </p:txBody>
      </p:sp>
      <p:sp>
        <p:nvSpPr>
          <p:cNvPr id="6" name="矩形 5"/>
          <p:cNvSpPr/>
          <p:nvPr/>
        </p:nvSpPr>
        <p:spPr>
          <a:xfrm>
            <a:off x="5632451" y="2802468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靠意志克服</a:t>
            </a:r>
          </a:p>
        </p:txBody>
      </p:sp>
      <p:sp>
        <p:nvSpPr>
          <p:cNvPr id="7" name="矩形 6"/>
          <p:cNvSpPr/>
          <p:nvPr/>
        </p:nvSpPr>
        <p:spPr>
          <a:xfrm>
            <a:off x="7834315" y="280246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眼睛闭着猛想</a:t>
            </a:r>
          </a:p>
        </p:txBody>
      </p:sp>
      <p:sp>
        <p:nvSpPr>
          <p:cNvPr id="8" name="矩形 7"/>
          <p:cNvSpPr/>
          <p:nvPr/>
        </p:nvSpPr>
        <p:spPr>
          <a:xfrm>
            <a:off x="2301876" y="3644902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听到神秘敲击声</a:t>
            </a:r>
          </a:p>
        </p:txBody>
      </p:sp>
      <p:sp>
        <p:nvSpPr>
          <p:cNvPr id="9" name="矩形 8"/>
          <p:cNvSpPr/>
          <p:nvPr/>
        </p:nvSpPr>
        <p:spPr>
          <a:xfrm>
            <a:off x="5910265" y="364490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别害怕</a:t>
            </a:r>
          </a:p>
        </p:txBody>
      </p:sp>
      <p:sp>
        <p:nvSpPr>
          <p:cNvPr id="10" name="矩形 9"/>
          <p:cNvSpPr/>
          <p:nvPr/>
        </p:nvSpPr>
        <p:spPr>
          <a:xfrm>
            <a:off x="7888290" y="3657602"/>
            <a:ext cx="1888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趴 听 看 找</a:t>
            </a:r>
          </a:p>
        </p:txBody>
      </p:sp>
      <p:sp>
        <p:nvSpPr>
          <p:cNvPr id="11" name="矩形 10"/>
          <p:cNvSpPr/>
          <p:nvPr/>
        </p:nvSpPr>
        <p:spPr>
          <a:xfrm>
            <a:off x="2890840" y="427566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过载</a:t>
            </a:r>
          </a:p>
        </p:txBody>
      </p:sp>
      <p:sp>
        <p:nvSpPr>
          <p:cNvPr id="12" name="矩形 11"/>
          <p:cNvSpPr/>
          <p:nvPr/>
        </p:nvSpPr>
        <p:spPr>
          <a:xfrm>
            <a:off x="5726113" y="4260852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没有紧张</a:t>
            </a:r>
          </a:p>
        </p:txBody>
      </p:sp>
      <p:sp>
        <p:nvSpPr>
          <p:cNvPr id="13" name="矩形 12"/>
          <p:cNvSpPr/>
          <p:nvPr/>
        </p:nvSpPr>
        <p:spPr>
          <a:xfrm>
            <a:off x="2224088" y="4878919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舷窗玻璃出现裂缝</a:t>
            </a:r>
          </a:p>
        </p:txBody>
      </p:sp>
      <p:sp>
        <p:nvSpPr>
          <p:cNvPr id="14" name="矩形 13"/>
          <p:cNvSpPr/>
          <p:nvPr/>
        </p:nvSpPr>
        <p:spPr>
          <a:xfrm>
            <a:off x="5729288" y="483446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紧张惊慌</a:t>
            </a:r>
          </a:p>
        </p:txBody>
      </p:sp>
      <p:sp>
        <p:nvSpPr>
          <p:cNvPr id="15" name="矩形 14"/>
          <p:cNvSpPr/>
          <p:nvPr/>
        </p:nvSpPr>
        <p:spPr>
          <a:xfrm>
            <a:off x="2100265" y="5494869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抛伞时飞船剧烈晃荡</a:t>
            </a:r>
          </a:p>
        </p:txBody>
      </p:sp>
      <p:sp>
        <p:nvSpPr>
          <p:cNvPr id="16" name="矩形 15"/>
          <p:cNvSpPr/>
          <p:nvPr/>
        </p:nvSpPr>
        <p:spPr>
          <a:xfrm>
            <a:off x="5126038" y="5484286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不用紧张，很正常</a:t>
            </a:r>
          </a:p>
        </p:txBody>
      </p:sp>
      <p:sp>
        <p:nvSpPr>
          <p:cNvPr id="17" name="矩形 16"/>
          <p:cNvSpPr/>
          <p:nvPr/>
        </p:nvSpPr>
        <p:spPr>
          <a:xfrm>
            <a:off x="8235951" y="5473702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拽 按下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983540" y="1477435"/>
            <a:ext cx="16970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</a:rPr>
              <a:t>谨慎操作，顽强顶住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135190" y="658285"/>
            <a:ext cx="7921625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杨利伟在文中说“对航天员最基本的要求是严谨”。试着在文中找一些例子，体会航天员严谨、科学的态度。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135190" y="4106333"/>
            <a:ext cx="7921625" cy="121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   和飞船一起急剧抖动，产生共振，舱体内的航天员非常痛苦，但“</a:t>
            </a:r>
            <a:r>
              <a:rPr lang="zh-CN" altLang="en-US" sz="2800" b="1" dirty="0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我的头脑还非常清醒</a:t>
            </a:r>
            <a:r>
              <a:rPr lang="zh-CN" altLang="en-US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”。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2135188" y="3128433"/>
            <a:ext cx="2195512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火箭升空时</a:t>
            </a:r>
            <a:endParaRPr lang="zh-CN" altLang="en-US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135190" y="1799167"/>
            <a:ext cx="7921625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   “我可以准确判断地球上各大洲和各个国家的方位”“还看到类似棉絮状的物体从舷窗外飘过”，但是“我没有看到长城”，“还遇到一个至今仍然原因不明的情况，那就是时不时出现敲击声”。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2135188" y="804334"/>
            <a:ext cx="3181350" cy="759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绕地飞行过程中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135190" y="1492252"/>
            <a:ext cx="7921625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   “右边的舷窗开始出现裂纹”“让我紧张以至惊慌”，抛伞时“飞船晃荡得很厉害，让人不知道是怎么回事”，我“怀抱着操作盒，屏息凝神地等待着配合程序：到哪里该做什么，该发什么指令，判断和操作都必须准确无误”，最终飞船“嗵”的一声落地了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2135190" y="541867"/>
            <a:ext cx="1717675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归途中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19461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品味语言</a:t>
              </a:r>
            </a:p>
          </p:txBody>
        </p:sp>
        <p:pic>
          <p:nvPicPr>
            <p:cNvPr id="19462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01825" y="1428751"/>
            <a:ext cx="8351838" cy="113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“当我返回地球观看这段录像时，我激动得说不出任何话来。”猜猜看，杨利伟激动的话语可能是什么？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01825" y="3191934"/>
            <a:ext cx="8351838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心理活动。有克服火箭和飞船急剧抖动、叠加共振后的兴奋，有发自内心对祖国和人民鼎力支持太空事业的感激。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901825" y="920751"/>
            <a:ext cx="8351838" cy="113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杨利伟在太空中俯瞰地球，“但是，我没有看到长城”。请从杨利伟叙述的太空所见中找出相应的依据。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901825" y="2683935"/>
            <a:ext cx="8351838" cy="224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①“在太空，实际上看不到地球上的任何单体建筑。”</a:t>
            </a:r>
            <a:endParaRPr lang="en-US" altLang="zh-CN" sz="26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②“从载人飞船上看到的地球，并非呈现球状，而只是一段弧。”长城是狭窄且不规则的，而在太空中对不规则事物很难观察。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901825" y="1030818"/>
            <a:ext cx="8351838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③“飞经亚洲，特别是经过中国上空时，我就会仔细分辨大概到哪个省了，正从哪个地区上空飞过。”长城平均宽度不到</a:t>
            </a:r>
            <a:r>
              <a:rPr lang="en-US" altLang="zh-CN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米，很容易被周围的地形背景隐没。</a:t>
            </a:r>
          </a:p>
        </p:txBody>
      </p:sp>
      <p:pic>
        <p:nvPicPr>
          <p:cNvPr id="30722" name="Picture 2" descr="http://file29.mafengwo.net/M00/9F/B4/wKgBpVWWK2uAIM7WACBCqz7GTFU49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3100" y="3272368"/>
            <a:ext cx="3189288" cy="300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3077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新课导入</a:t>
              </a:r>
            </a:p>
          </p:txBody>
        </p:sp>
        <p:pic>
          <p:nvPicPr>
            <p:cNvPr id="3078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5" name="Picture 7" descr="http://pic41.nipic.com/20140514/2531170_215202583000_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46315" y="1589617"/>
            <a:ext cx="3419475" cy="38756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8" name="Picture 6" descr="http://www.wallcoo.com/cartoon/Space_image_space_and_satellite/wallpapers/1600x1200/Space%20Satellite%20CG%20art%20images%20EF07_SI018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65323">
            <a:off x="5948365" y="1229785"/>
            <a:ext cx="4352925" cy="435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901825" y="1153584"/>
            <a:ext cx="8351838" cy="113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“让我紧张以至惊慌的却另有原因。”这里的“另有原因”指的是什么？杨利伟又是如何克服的？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901825" y="2916767"/>
            <a:ext cx="8351838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舷窗玻璃出现裂缝。</a:t>
            </a:r>
            <a:endParaRPr lang="en-US" altLang="zh-CN" sz="26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巡视四周，反而放心一点了：可能没什么大问题！因为如果是故障，重复出现的概率并不高。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901825" y="1217084"/>
            <a:ext cx="8351838" cy="113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4.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“飞船停住了。此时是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2003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16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日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时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23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分。”航天飞行的时间为什么要写得如此准确？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901825" y="2916767"/>
            <a:ext cx="8351838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照应开头，叙事完整；地球上短暂的一天，太空航行漫长的</a:t>
            </a:r>
            <a:r>
              <a:rPr lang="en-US" altLang="zh-CN" sz="2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14</a:t>
            </a:r>
            <a:r>
              <a:rPr lang="zh-CN" altLang="en-US" sz="2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圈；幸福的时刻，激动人心的瞬间，必将开启我国太空探险的新纪元。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901825" y="1164169"/>
            <a:ext cx="8351838" cy="217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在载人飞船上看地球，杨利伟说“我没有看到长城”，似乎是对“航天员在太空唯一能看到的建筑就是长城”这一曾经流传甚广说法的完全否认。你是怎样看待杨利伟的“异类”说法的？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901825" y="4040718"/>
            <a:ext cx="8351838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杨利伟作为中国太空第一人，具有敢于探索、不怕牺牲的勇气；更难能可贵的是杨利伟作为航天人的另一种勇气</a:t>
            </a:r>
            <a:r>
              <a:rPr lang="en-US" altLang="zh-CN" sz="2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实事求是、实话实说、严谨求实的科学态度。</a:t>
            </a:r>
          </a:p>
        </p:txBody>
      </p:sp>
      <p:grpSp>
        <p:nvGrpSpPr>
          <p:cNvPr id="24580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24581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互动探究</a:t>
              </a:r>
            </a:p>
          </p:txBody>
        </p:sp>
        <p:pic>
          <p:nvPicPr>
            <p:cNvPr id="24582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865313" y="1447801"/>
            <a:ext cx="8501062" cy="217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在太空中漫游，杨利伟经历了很多神奇的事情。其中，有一件事情非常神秘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——“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我在太空还遇到一个至今仍然原因不明的情况，那就是时不时出现敲击声。”你觉得杨利伟在太空中遇见的“神秘敲击声”有可能是什么呢？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E:\文件中转站\课题图\探究48 副本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3752" y="226485"/>
            <a:ext cx="3705225" cy="625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E:\文件中转站\课题图\探究48 副本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2840" y="230719"/>
            <a:ext cx="3195637" cy="6258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E:\文件中转站\课题图\探究49 副本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2363" y="1564217"/>
            <a:ext cx="7397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781802" y="2705100"/>
            <a:ext cx="2500313" cy="97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俯瞰地球</a:t>
            </a:r>
            <a:endParaRPr lang="en-US" altLang="zh-CN" sz="2200" b="1">
              <a:latin typeface="楷体_GB2312" pitchFamily="49" charset="-122"/>
              <a:ea typeface="楷体_GB2312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发现神秘敲击声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5842" name="TextBox 7"/>
          <p:cNvSpPr txBox="1">
            <a:spLocks noChangeArrowheads="1"/>
          </p:cNvSpPr>
          <p:nvPr/>
        </p:nvSpPr>
        <p:spPr bwMode="auto">
          <a:xfrm>
            <a:off x="1737481" y="2279651"/>
            <a:ext cx="677108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太空一日</a:t>
            </a:r>
          </a:p>
        </p:txBody>
      </p:sp>
      <p:sp>
        <p:nvSpPr>
          <p:cNvPr id="9" name="左大括号 8"/>
          <p:cNvSpPr/>
          <p:nvPr/>
        </p:nvSpPr>
        <p:spPr>
          <a:xfrm>
            <a:off x="2325690" y="1909234"/>
            <a:ext cx="173037" cy="303106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b="1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03475" y="1712385"/>
            <a:ext cx="2413000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200" b="1">
                <a:latin typeface="楷体_GB2312" pitchFamily="49" charset="-122"/>
                <a:ea typeface="楷体_GB2312" pitchFamily="49" charset="-122"/>
              </a:rPr>
              <a:t>15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日</a:t>
            </a:r>
            <a:r>
              <a:rPr lang="en-US" altLang="zh-CN" sz="2200" b="1">
                <a:latin typeface="楷体_GB2312" pitchFamily="49" charset="-122"/>
                <a:ea typeface="楷体_GB2312" pitchFamily="49" charset="-122"/>
              </a:rPr>
              <a:t>9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时整 起飞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308113" y="1456268"/>
            <a:ext cx="1224951" cy="438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2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惊心动魄的太空飞行</a:t>
            </a:r>
            <a:endParaRPr lang="en-US" altLang="zh-CN" sz="26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 eaLnBrk="1" hangingPunct="1">
              <a:lnSpc>
                <a:spcPct val="130000"/>
              </a:lnSpc>
            </a:pPr>
            <a:r>
              <a:rPr lang="zh-CN" altLang="en-US" sz="2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严谨科学的工作态度</a:t>
            </a:r>
            <a:endParaRPr lang="en-US" altLang="zh-CN" sz="26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" name="右大括号 17"/>
          <p:cNvSpPr/>
          <p:nvPr/>
        </p:nvSpPr>
        <p:spPr>
          <a:xfrm>
            <a:off x="9259888" y="1943101"/>
            <a:ext cx="188912" cy="3452284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28680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28694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板书设计</a:t>
              </a:r>
            </a:p>
          </p:txBody>
        </p:sp>
        <p:pic>
          <p:nvPicPr>
            <p:cNvPr id="28695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直接箭头连接符 5"/>
          <p:cNvCxnSpPr/>
          <p:nvPr/>
        </p:nvCxnSpPr>
        <p:spPr>
          <a:xfrm>
            <a:off x="4195763" y="2497667"/>
            <a:ext cx="0" cy="7112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54290" y="3208868"/>
            <a:ext cx="2262187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  后来   运行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4203700" y="3928534"/>
            <a:ext cx="0" cy="4148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403477" y="4411134"/>
            <a:ext cx="2500313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200" b="1">
                <a:latin typeface="楷体_GB2312" pitchFamily="49" charset="-122"/>
                <a:ea typeface="楷体_GB2312" pitchFamily="49" charset="-122"/>
              </a:rPr>
              <a:t>16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日</a:t>
            </a:r>
            <a:r>
              <a:rPr lang="en-US" altLang="zh-CN" sz="2200" b="1"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时</a:t>
            </a:r>
            <a:r>
              <a:rPr lang="en-US" altLang="zh-CN" sz="2200" b="1">
                <a:latin typeface="楷体_GB2312" pitchFamily="49" charset="-122"/>
                <a:ea typeface="楷体_GB2312" pitchFamily="49" charset="-122"/>
              </a:rPr>
              <a:t>23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分着陆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600577" y="1754719"/>
            <a:ext cx="2441575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飞船：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振动</a:t>
            </a:r>
            <a:endParaRPr lang="en-US" altLang="zh-CN" sz="2200" b="1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200" b="1"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急剧抖动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>
            <a:off x="5907088" y="2895602"/>
            <a:ext cx="0" cy="41275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99050" y="3208868"/>
            <a:ext cx="1792288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飞行速度快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26040" y="4411134"/>
            <a:ext cx="1677987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裂缝 晃荡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>
            <a:off x="5907088" y="3928534"/>
            <a:ext cx="0" cy="4148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8096250" y="2374902"/>
            <a:ext cx="0" cy="41275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8105775" y="3928534"/>
            <a:ext cx="0" cy="4148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734177" y="1754718"/>
            <a:ext cx="2722563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航天员：</a:t>
            </a: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痛苦 难受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124700" y="4292600"/>
            <a:ext cx="2324100" cy="97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紧张 惊慌</a:t>
            </a:r>
            <a:endParaRPr lang="en-US" altLang="zh-CN" sz="2200" b="1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zh-CN" altLang="en-US" sz="2200" b="1">
                <a:latin typeface="楷体_GB2312" pitchFamily="49" charset="-122"/>
                <a:ea typeface="楷体_GB2312" pitchFamily="49" charset="-122"/>
              </a:rPr>
              <a:t>恐惧 应付自如</a:t>
            </a:r>
            <a:endParaRPr lang="zh-CN" altLang="en-US" sz="22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842" grpId="0"/>
      <p:bldP spid="9" grpId="0" animBg="1"/>
      <p:bldP spid="2" grpId="0"/>
      <p:bldP spid="19" grpId="0"/>
      <p:bldP spid="18" grpId="0" animBg="1"/>
      <p:bldP spid="17" grpId="0"/>
      <p:bldP spid="21" grpId="0"/>
      <p:bldP spid="22" grpId="0"/>
      <p:bldP spid="25" grpId="0"/>
      <p:bldP spid="29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966915" y="1206501"/>
            <a:ext cx="8281987" cy="329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ts val="600"/>
              </a:spcBef>
            </a:pPr>
            <a:r>
              <a:rPr lang="zh-CN" altLang="en-US" sz="2600" b="1" dirty="0">
                <a:solidFill>
                  <a:srgbClr val="FF00FF"/>
                </a:solidFill>
                <a:latin typeface="黑体" pitchFamily="2" charset="-122"/>
                <a:ea typeface="黑体" pitchFamily="2" charset="-122"/>
              </a:rPr>
              <a:t>“神舟”后浪推前浪</a:t>
            </a:r>
            <a:endParaRPr lang="en-US" altLang="zh-CN" sz="2600" b="1" dirty="0">
              <a:solidFill>
                <a:srgbClr val="FF00FF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    杨利伟乘坐“神舟”五号飞船返回后反映，“神舟”飞船乘坐非常舒适，感觉很满意。但是有两个小的技术细节需要改进：一是返回舱舷窗的位置让他在观察时感到别扭；二是飞船上用来收集杂物的袋子，地面上感觉用拉链比较方便，太空中的实际感受却是用绳系口的方</a:t>
            </a:r>
            <a:endParaRPr lang="zh-CN" altLang="en-US" sz="2600" b="1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29699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29700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拓展延伸</a:t>
              </a:r>
            </a:p>
          </p:txBody>
        </p:sp>
        <p:pic>
          <p:nvPicPr>
            <p:cNvPr id="29701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093915" y="1598086"/>
            <a:ext cx="8281987" cy="217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式更方便。针对杨利伟提出的意见，在“神舟”六号设计建造过程中，飞船工程师反复亲身体会，调整了航天员座椅与舷窗的相对位置。重新生产的用来收集零散物品的袋子，封口处也都尽量改成了尼龙搭扣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。 </a:t>
            </a:r>
            <a:endParaRPr lang="zh-CN" altLang="en-US" sz="2600" b="1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pic62.nipic.com/file/20150322/2531170_181448538000_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2352" y="948268"/>
            <a:ext cx="3521075" cy="481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img01.taopic.com/150329/240422-15032Z920594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4240" y="1559985"/>
            <a:ext cx="4040187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006602" y="1432985"/>
            <a:ext cx="8424863" cy="336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en-US" altLang="zh-CN" sz="2600" b="1" dirty="0">
                <a:latin typeface="楷体_GB2312" pitchFamily="49" charset="-122"/>
                <a:ea typeface="楷体_GB2312" pitchFamily="49" charset="-122"/>
                <a:sym typeface="宋体" charset="-122"/>
              </a:rPr>
              <a:t>1.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  <a:sym typeface="宋体" charset="-122"/>
              </a:rPr>
              <a:t>利用各种媒介获得有关“神舟五号”太空飞行的资讯，了解本文的背景。</a:t>
            </a: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（重点）</a:t>
            </a: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en-US" altLang="zh-CN" sz="2600" b="1" dirty="0">
                <a:latin typeface="楷体_GB2312" pitchFamily="49" charset="-122"/>
                <a:ea typeface="楷体_GB2312" pitchFamily="49" charset="-122"/>
                <a:sym typeface="宋体" charset="-122"/>
              </a:rPr>
              <a:t>2.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  <a:sym typeface="宋体" charset="-122"/>
              </a:rPr>
              <a:t>快速浏览课文，把握文章的主要内容，领会运用心理描写塑造人物、表现人物性格的方法。</a:t>
            </a: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（难点）</a:t>
            </a: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en-US" altLang="zh-CN" sz="2600" b="1" dirty="0">
                <a:latin typeface="楷体_GB2312" pitchFamily="49" charset="-122"/>
                <a:ea typeface="楷体_GB2312" pitchFamily="49" charset="-122"/>
                <a:sym typeface="宋体" charset="-122"/>
              </a:rPr>
              <a:t>3.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  <a:sym typeface="宋体" charset="-122"/>
              </a:rPr>
              <a:t>学习航天勇士尊重科学、坚韧严谨的探索精神，激发热爱科学、勇于追求理想的奋斗精神。</a:t>
            </a:r>
            <a:r>
              <a:rPr lang="zh-CN" altLang="en-US" sz="26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宋体" charset="-122"/>
              </a:rPr>
              <a:t>（重点）</a:t>
            </a:r>
          </a:p>
        </p:txBody>
      </p:sp>
      <p:grpSp>
        <p:nvGrpSpPr>
          <p:cNvPr id="5123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5124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学习目标</a:t>
              </a:r>
            </a:p>
          </p:txBody>
        </p:sp>
        <p:pic>
          <p:nvPicPr>
            <p:cNvPr id="5125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7"/>
          <p:cNvSpPr txBox="1">
            <a:spLocks noChangeArrowheads="1"/>
          </p:cNvSpPr>
          <p:nvPr/>
        </p:nvSpPr>
        <p:spPr bwMode="auto">
          <a:xfrm>
            <a:off x="2073277" y="1858434"/>
            <a:ext cx="5827713" cy="23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杨利伟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，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1965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21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日出生，辽宁省葫芦岛市绥中县人，大学文化程度，中国共产党党员，中国人民解放军少将军衔，特级航天员。</a:t>
            </a:r>
          </a:p>
        </p:txBody>
      </p:sp>
      <p:grpSp>
        <p:nvGrpSpPr>
          <p:cNvPr id="6147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6149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作者简介</a:t>
              </a:r>
            </a:p>
          </p:txBody>
        </p:sp>
        <p:pic>
          <p:nvPicPr>
            <p:cNvPr id="6150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4" name="Picture 8" descr="http://imgsrc.baidu.com/baike/pic/item/30adcbef76094b3625f8c7dba0cc7cd98d109d9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71128">
            <a:off x="7900946" y="1621349"/>
            <a:ext cx="1994723" cy="358440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2025652" y="1134535"/>
            <a:ext cx="8253413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历任中国航天员科研训练中心副主任，载人航天工程航天员系统副总指挥，现任中国载人航天工程办公室副主任。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2003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15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日北京时间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9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时，杨利伟乘由“长征二号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F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”火箭运载的神舟五号飞船首次进入太空，象征着中国太空事业向前迈进一大步，起到了里程碑的作用。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8196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背景链接</a:t>
              </a:r>
            </a:p>
          </p:txBody>
        </p:sp>
        <p:pic>
          <p:nvPicPr>
            <p:cNvPr id="8197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960563" y="1164167"/>
            <a:ext cx="8286750" cy="373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    2003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15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日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9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时，我国“神舟五号”载入飞船在酒泉卫星发射中心成功发射，把中国第一位航天员杨利伟送入太空。飞船绕地球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14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圈后，于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16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日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时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23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分安全降落在内蒙古主着陆场。这次成功的发射实现了中华民族千年的飞天梦想，标志着中国成为世界上</a:t>
            </a:r>
            <a:r>
              <a:rPr lang="zh-CN" altLang="en-US" sz="26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第三个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能够独立开展载人航天活动的国家，为进一步的空间科学研究奠定了坚实的基础。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2032000" y="1219202"/>
            <a:ext cx="8286750" cy="321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杨利伟耗时两年写成的自传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天地九重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，由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万字和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150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幅珍贵图片组成。作者以坦率而真挚的方式，讲述了自己的成长，回顾了一个小城少年如何成为军人、成为一名优秀的战斗机飞行员，如何通过艰难的、接近完美的训练，终于成就了自己见证和创造奇迹的人生。课文便节选自杨利伟的自传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天地九重</a:t>
            </a:r>
            <a:r>
              <a:rPr lang="en-US" altLang="zh-CN" sz="2600" b="1" dirty="0"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600" b="1" dirty="0">
                <a:latin typeface="黑体" pitchFamily="2" charset="-122"/>
                <a:ea typeface="黑体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0"/>
          <p:cNvGrpSpPr>
            <a:grpSpLocks/>
          </p:cNvGrpSpPr>
          <p:nvPr/>
        </p:nvGrpSpPr>
        <p:grpSpPr bwMode="auto">
          <a:xfrm>
            <a:off x="1603375" y="158751"/>
            <a:ext cx="3036888" cy="1005416"/>
            <a:chOff x="0" y="269"/>
            <a:chExt cx="1913" cy="634"/>
          </a:xfrm>
        </p:grpSpPr>
        <p:sp>
          <p:nvSpPr>
            <p:cNvPr id="10253" name="圆角矩形 2"/>
            <p:cNvSpPr>
              <a:spLocks noChangeArrowheads="1"/>
            </p:cNvSpPr>
            <p:nvPr/>
          </p:nvSpPr>
          <p:spPr bwMode="auto">
            <a:xfrm>
              <a:off x="617" y="378"/>
              <a:ext cx="1296" cy="432"/>
            </a:xfrm>
            <a:prstGeom prst="roundRect">
              <a:avLst>
                <a:gd name="adj" fmla="val 6394"/>
              </a:avLst>
            </a:prstGeom>
            <a:solidFill>
              <a:srgbClr val="FFFF99"/>
            </a:solidFill>
            <a:ln w="28575">
              <a:solidFill>
                <a:srgbClr val="404040"/>
              </a:solidFill>
              <a:prstDash val="dashDot"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/>
              <a:r>
                <a:rPr lang="zh-CN" altLang="en-US" sz="3600" b="1" dirty="0">
                  <a:solidFill>
                    <a:srgbClr val="008000"/>
                  </a:solidFill>
                  <a:latin typeface="Franklin Gothic Medium" pitchFamily="34" charset="0"/>
                  <a:ea typeface="黑体" pitchFamily="2" charset="-122"/>
                </a:rPr>
                <a:t>字词注音</a:t>
              </a:r>
            </a:p>
          </p:txBody>
        </p:sp>
        <p:pic>
          <p:nvPicPr>
            <p:cNvPr id="10254" name="图片 4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9"/>
              <a:ext cx="672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2060577" y="1854200"/>
            <a:ext cx="813752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Arial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弧</a:t>
            </a:r>
            <a:r>
              <a:rPr lang="zh-CN" altLang="en-US" sz="2800" b="1" dirty="0">
                <a:latin typeface="+mn-ea"/>
                <a:ea typeface="+mn-ea"/>
              </a:rPr>
              <a:t>形（    ）</a:t>
            </a:r>
            <a:r>
              <a:rPr lang="en-US" altLang="zh-CN" sz="2800" b="1" dirty="0">
                <a:latin typeface="+mn-ea"/>
                <a:ea typeface="+mn-ea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炽</a:t>
            </a:r>
            <a:r>
              <a:rPr lang="zh-CN" altLang="en-US" sz="2800" b="1" dirty="0">
                <a:latin typeface="+mn-ea"/>
                <a:ea typeface="+mn-ea"/>
              </a:rPr>
              <a:t>热（    ）   轮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廓</a:t>
            </a:r>
            <a:r>
              <a:rPr lang="zh-CN" altLang="en-US" sz="2800" b="1" dirty="0">
                <a:latin typeface="+mn-ea"/>
                <a:ea typeface="+mn-ea"/>
              </a:rPr>
              <a:t>（    ）</a:t>
            </a:r>
            <a:endParaRPr lang="en-US" altLang="zh-CN" sz="2800" b="1" dirty="0">
              <a:latin typeface="+mn-ea"/>
              <a:ea typeface="+mn-ea"/>
            </a:endParaRPr>
          </a:p>
          <a:p>
            <a:pPr>
              <a:lnSpc>
                <a:spcPct val="200000"/>
              </a:lnSpc>
              <a:buFont typeface="Arial" charset="0"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遨</a:t>
            </a:r>
            <a:r>
              <a:rPr lang="zh-CN" altLang="en-US" sz="2800" b="1" dirty="0">
                <a:latin typeface="+mn-ea"/>
                <a:ea typeface="+mn-ea"/>
              </a:rPr>
              <a:t>游（    ）   严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谨</a:t>
            </a:r>
            <a:r>
              <a:rPr lang="zh-CN" altLang="en-US" sz="2800" b="1" dirty="0">
                <a:latin typeface="+mn-ea"/>
                <a:ea typeface="+mn-ea"/>
              </a:rPr>
              <a:t>（    ）   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稠</a:t>
            </a:r>
            <a:r>
              <a:rPr lang="zh-CN" altLang="en-US" sz="2800" b="1" dirty="0">
                <a:latin typeface="+mn-ea"/>
                <a:ea typeface="+mn-ea"/>
              </a:rPr>
              <a:t>密（    ）</a:t>
            </a:r>
            <a:endParaRPr lang="en-US" altLang="zh-CN" sz="2800" b="1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200000"/>
              </a:lnSpc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瞬</a:t>
            </a:r>
            <a:r>
              <a:rPr lang="zh-CN" altLang="en-US" sz="2800" b="1" dirty="0">
                <a:latin typeface="+mn-ea"/>
                <a:ea typeface="+mn-ea"/>
              </a:rPr>
              <a:t>间（    ）   烧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灼</a:t>
            </a:r>
            <a:r>
              <a:rPr lang="zh-CN" altLang="en-US" sz="2800" b="1" dirty="0">
                <a:latin typeface="+mn-ea"/>
                <a:ea typeface="+mn-ea"/>
              </a:rPr>
              <a:t>（    ）</a:t>
            </a:r>
            <a:r>
              <a:rPr lang="en-US" altLang="zh-CN" sz="2800" b="1" dirty="0">
                <a:latin typeface="+mn-ea"/>
                <a:ea typeface="+mn-ea"/>
              </a:rPr>
              <a:t>   </a:t>
            </a:r>
            <a:r>
              <a:rPr lang="zh-CN" altLang="en-US" sz="2800" b="1" dirty="0">
                <a:latin typeface="+mn-ea"/>
                <a:ea typeface="+mn-ea"/>
              </a:rPr>
              <a:t>千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钧</a:t>
            </a:r>
            <a:r>
              <a:rPr lang="zh-CN" altLang="en-US" sz="2800" b="1" dirty="0">
                <a:latin typeface="+mn-ea"/>
                <a:ea typeface="+mn-ea"/>
              </a:rPr>
              <a:t>重负（    ）</a:t>
            </a:r>
            <a:endParaRPr lang="en-US" altLang="zh-CN" sz="2800" b="1" dirty="0">
              <a:latin typeface="+mn-ea"/>
              <a:ea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9940" y="1983318"/>
            <a:ext cx="54694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宋体" pitchFamily="2" charset="-122"/>
              </a:rPr>
              <a:t>hú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宋体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24551" y="1964267"/>
            <a:ext cx="72808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chì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04251" y="1976967"/>
            <a:ext cx="72808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kuò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11526" y="2821518"/>
            <a:ext cx="54694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áo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02651" y="2821518"/>
            <a:ext cx="90922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chóu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宋体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08676" y="2832101"/>
            <a:ext cx="72808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jǐn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11840" y="3685118"/>
            <a:ext cx="90922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zhuó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宋体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5790" y="3666067"/>
            <a:ext cx="90922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shùn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78938" y="3663951"/>
            <a:ext cx="72808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altLang="zh-CN" sz="2800" b="1" dirty="0" err="1">
                <a:solidFill>
                  <a:srgbClr val="FF00FF"/>
                </a:solidFill>
                <a:latin typeface="+mn-ea"/>
                <a:ea typeface="+mn-ea"/>
              </a:rPr>
              <a:t>jūn</a:t>
            </a:r>
            <a:endParaRPr lang="zh-CN" altLang="en-US" sz="2800" b="1" dirty="0">
              <a:solidFill>
                <a:srgbClr val="FF00FF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黑-T-A">
      <a:majorFont>
        <a:latin typeface="Times New Roman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  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黑-T-A">
      <a:majorFont>
        <a:latin typeface="Times New Roman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一PPT模板网-WWW.1PPT.COM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4156</TotalTime>
  <Pages>0</Pages>
  <Words>1587</Words>
  <Characters>0</Characters>
  <Application>Microsoft Office PowerPoint</Application>
  <DocSecurity>0</DocSecurity>
  <PresentationFormat>宽屏</PresentationFormat>
  <Lines>0</Lines>
  <Paragraphs>106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28</vt:i4>
      </vt:variant>
    </vt:vector>
  </HeadingPairs>
  <TitlesOfParts>
    <vt:vector size="40" baseType="lpstr">
      <vt:lpstr>黑体</vt:lpstr>
      <vt:lpstr>楷体_GB2312</vt:lpstr>
      <vt:lpstr>宋体</vt:lpstr>
      <vt:lpstr>微软雅黑</vt:lpstr>
      <vt:lpstr>Arial</vt:lpstr>
      <vt:lpstr>Calibri</vt:lpstr>
      <vt:lpstr>Calibri Light</vt:lpstr>
      <vt:lpstr>Franklin Gothic Medium</vt:lpstr>
      <vt:lpstr>Times New Roman</vt:lpstr>
      <vt:lpstr>第一PPT模板网-WWW.1PPT.COM​</vt:lpstr>
      <vt:lpstr>第一PPT模板网-WWW.1PPT.COM  ​</vt:lpstr>
      <vt:lpstr>1_第一PPT模板网-WWW.1PPT.COM​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cp:lastModifiedBy>星河</cp:lastModifiedBy>
  <cp:revision>2</cp:revision>
  <dcterms:created xsi:type="dcterms:W3CDTF">2016-01-14T07:05:12Z</dcterms:created>
  <dcterms:modified xsi:type="dcterms:W3CDTF">2021-04-14T23:49:49Z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2052-10.1.0.5740</vt:lpwstr>
  </property>
</Properties>
</file>